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8"/>
  </p:notesMasterIdLst>
  <p:handoutMasterIdLst>
    <p:handoutMasterId r:id="rId79"/>
  </p:handoutMasterIdLst>
  <p:sldIdLst>
    <p:sldId id="333" r:id="rId5"/>
    <p:sldId id="339" r:id="rId6"/>
    <p:sldId id="389" r:id="rId7"/>
    <p:sldId id="395" r:id="rId8"/>
    <p:sldId id="436" r:id="rId9"/>
    <p:sldId id="399" r:id="rId10"/>
    <p:sldId id="398" r:id="rId11"/>
    <p:sldId id="403" r:id="rId12"/>
    <p:sldId id="404" r:id="rId13"/>
    <p:sldId id="405" r:id="rId14"/>
    <p:sldId id="406" r:id="rId15"/>
    <p:sldId id="411" r:id="rId16"/>
    <p:sldId id="413" r:id="rId17"/>
    <p:sldId id="414" r:id="rId18"/>
    <p:sldId id="363" r:id="rId19"/>
    <p:sldId id="304" r:id="rId20"/>
    <p:sldId id="386" r:id="rId21"/>
    <p:sldId id="338" r:id="rId22"/>
    <p:sldId id="407" r:id="rId23"/>
    <p:sldId id="408" r:id="rId24"/>
    <p:sldId id="417" r:id="rId25"/>
    <p:sldId id="416" r:id="rId26"/>
    <p:sldId id="421" r:id="rId27"/>
    <p:sldId id="376" r:id="rId28"/>
    <p:sldId id="378" r:id="rId29"/>
    <p:sldId id="410" r:id="rId30"/>
    <p:sldId id="419" r:id="rId31"/>
    <p:sldId id="420" r:id="rId32"/>
    <p:sldId id="415" r:id="rId33"/>
    <p:sldId id="418" r:id="rId34"/>
    <p:sldId id="394" r:id="rId35"/>
    <p:sldId id="379" r:id="rId36"/>
    <p:sldId id="443" r:id="rId37"/>
    <p:sldId id="423" r:id="rId38"/>
    <p:sldId id="424" r:id="rId39"/>
    <p:sldId id="383" r:id="rId40"/>
    <p:sldId id="426" r:id="rId41"/>
    <p:sldId id="427" r:id="rId42"/>
    <p:sldId id="428" r:id="rId43"/>
    <p:sldId id="447" r:id="rId44"/>
    <p:sldId id="448" r:id="rId45"/>
    <p:sldId id="449" r:id="rId46"/>
    <p:sldId id="354" r:id="rId47"/>
    <p:sldId id="444" r:id="rId48"/>
    <p:sldId id="380" r:id="rId49"/>
    <p:sldId id="445" r:id="rId50"/>
    <p:sldId id="402" r:id="rId51"/>
    <p:sldId id="440" r:id="rId52"/>
    <p:sldId id="441" r:id="rId53"/>
    <p:sldId id="442" r:id="rId54"/>
    <p:sldId id="437" r:id="rId55"/>
    <p:sldId id="438" r:id="rId56"/>
    <p:sldId id="422" r:id="rId57"/>
    <p:sldId id="439" r:id="rId58"/>
    <p:sldId id="451" r:id="rId59"/>
    <p:sldId id="450" r:id="rId60"/>
    <p:sldId id="455" r:id="rId61"/>
    <p:sldId id="452" r:id="rId62"/>
    <p:sldId id="435" r:id="rId63"/>
    <p:sldId id="381" r:id="rId64"/>
    <p:sldId id="425" r:id="rId65"/>
    <p:sldId id="412" r:id="rId66"/>
    <p:sldId id="387" r:id="rId67"/>
    <p:sldId id="432" r:id="rId68"/>
    <p:sldId id="392" r:id="rId69"/>
    <p:sldId id="430" r:id="rId70"/>
    <p:sldId id="429" r:id="rId71"/>
    <p:sldId id="431" r:id="rId72"/>
    <p:sldId id="393" r:id="rId73"/>
    <p:sldId id="433" r:id="rId74"/>
    <p:sldId id="434" r:id="rId75"/>
    <p:sldId id="401" r:id="rId76"/>
    <p:sldId id="400" r:id="rId77"/>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08"/>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635" autoAdjust="0"/>
  </p:normalViewPr>
  <p:slideViewPr>
    <p:cSldViewPr snapToGrid="0">
      <p:cViewPr varScale="1">
        <p:scale>
          <a:sx n="68" d="100"/>
          <a:sy n="68" d="100"/>
        </p:scale>
        <p:origin x="79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pPr/>
              <a:t>9/25/2025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pPr/>
              <a:t>‹Nº›</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pPr/>
              <a:t>‹Nº›</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pPr/>
              <a:t>9/25/2025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415999"/>
          </a:xfrm>
        </p:spPr>
        <p:txBody>
          <a:bodyPr lIns="0" tIns="0" rIns="0" bIns="0" anchor="t">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079853"/>
            <a:ext cx="7478990" cy="1431947"/>
          </a:xfrm>
        </p:spPr>
        <p:txBody>
          <a:bodyPr lIns="0" tIns="0" rIns="0" bIns="0" anchor="b">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Content Placeholder 13">
            <a:extLst>
              <a:ext uri="{FF2B5EF4-FFF2-40B4-BE49-F238E27FC236}">
                <a16:creationId xmlns:a16="http://schemas.microsoft.com/office/drawing/2014/main" id="{124F891E-404B-F131-1FD2-DA5254520536}"/>
              </a:ext>
            </a:extLst>
          </p:cNvPr>
          <p:cNvSpPr>
            <a:spLocks noGrp="1"/>
          </p:cNvSpPr>
          <p:nvPr>
            <p:ph sz="quarter" idx="13" hasCustomPrompt="1"/>
          </p:nvPr>
        </p:nvSpPr>
        <p:spPr>
          <a:xfrm>
            <a:off x="521208" y="5730242"/>
            <a:ext cx="2336800" cy="355600"/>
          </a:xfrm>
        </p:spPr>
        <p:txBody>
          <a:bodyPr lIns="0" tIns="0" rIns="0" bIns="0" anchor="b">
            <a:noAutofit/>
          </a:bodyPr>
          <a:lstStyle>
            <a:lvl1pPr marL="0" indent="0">
              <a:spcBef>
                <a:spcPts val="0"/>
              </a:spcBef>
              <a:buNone/>
              <a:defRPr sz="1600" baseline="0"/>
            </a:lvl1pPr>
          </a:lstStyle>
          <a:p>
            <a:pPr lvl="0"/>
            <a:r>
              <a:rPr lang="en-US"/>
              <a:t>Presenter Name</a:t>
            </a:r>
          </a:p>
        </p:txBody>
      </p:sp>
      <p:sp>
        <p:nvSpPr>
          <p:cNvPr id="8" name="Freeform 10">
            <a:extLst>
              <a:ext uri="{FF2B5EF4-FFF2-40B4-BE49-F238E27FC236}">
                <a16:creationId xmlns:a16="http://schemas.microsoft.com/office/drawing/2014/main" id="{9B4524D4-F713-E563-D1A7-3E1DE52F19AE}"/>
              </a:ext>
              <a:ext uri="{C183D7F6-B498-43B3-948B-1728B52AA6E4}">
                <adec:decorative xmlns:adec="http://schemas.microsoft.com/office/drawing/2017/decorative" val="1"/>
              </a:ext>
            </a:extLst>
          </p:cNvPr>
          <p:cNvSpPr/>
          <p:nvPr userDrawn="1"/>
        </p:nvSpPr>
        <p:spPr>
          <a:xfrm>
            <a:off x="-575" y="6309358"/>
            <a:ext cx="2426216" cy="54864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1C6B34C-C370-8252-62D0-6F16022CD408}"/>
              </a:ext>
              <a:ext uri="{C183D7F6-B498-43B3-948B-1728B52AA6E4}">
                <adec:decorative xmlns:adec="http://schemas.microsoft.com/office/drawing/2017/decorative" val="1"/>
              </a:ext>
            </a:extLst>
          </p:cNvPr>
          <p:cNvSpPr/>
          <p:nvPr userDrawn="1"/>
        </p:nvSpPr>
        <p:spPr>
          <a:xfrm rot="5400000">
            <a:off x="-713064" y="2730369"/>
            <a:ext cx="1947336" cy="5212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DD46D46B-5E31-55A0-FC35-87A4FB3A17E5}"/>
              </a:ext>
              <a:ext uri="{C183D7F6-B498-43B3-948B-1728B52AA6E4}">
                <adec:decorative xmlns:adec="http://schemas.microsoft.com/office/drawing/2017/decorative" val="1"/>
              </a:ext>
            </a:extLst>
          </p:cNvPr>
          <p:cNvSpPr/>
          <p:nvPr userDrawn="1"/>
        </p:nvSpPr>
        <p:spPr>
          <a:xfrm rot="5400000">
            <a:off x="7062788" y="1728788"/>
            <a:ext cx="6858000" cy="340042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7" name="Date Placeholder 16">
            <a:extLst>
              <a:ext uri="{FF2B5EF4-FFF2-40B4-BE49-F238E27FC236}">
                <a16:creationId xmlns:a16="http://schemas.microsoft.com/office/drawing/2014/main" id="{98F28BAF-E9F6-4963-C7E4-899269566813}"/>
              </a:ext>
            </a:extLst>
          </p:cNvPr>
          <p:cNvSpPr>
            <a:spLocks noGrp="1"/>
          </p:cNvSpPr>
          <p:nvPr>
            <p:ph type="dt" sz="half" idx="14"/>
          </p:nvPr>
        </p:nvSpPr>
        <p:spPr/>
        <p:txBody>
          <a:bodyPr/>
          <a:lstStyle/>
          <a:p>
            <a:r>
              <a:rPr lang="en-US" altLang="zh-CN"/>
              <a:t>04/26/2025</a:t>
            </a:r>
          </a:p>
        </p:txBody>
      </p:sp>
      <p:sp>
        <p:nvSpPr>
          <p:cNvPr id="18" name="Footer Placeholder 17">
            <a:extLst>
              <a:ext uri="{FF2B5EF4-FFF2-40B4-BE49-F238E27FC236}">
                <a16:creationId xmlns:a16="http://schemas.microsoft.com/office/drawing/2014/main" id="{E22060AA-B148-12C6-E41B-250BD1D30C77}"/>
              </a:ext>
            </a:extLst>
          </p:cNvPr>
          <p:cNvSpPr>
            <a:spLocks noGrp="1"/>
          </p:cNvSpPr>
          <p:nvPr>
            <p:ph type="ftr" sz="quarter" idx="15"/>
          </p:nvPr>
        </p:nvSpPr>
        <p:spPr/>
        <p:txBody>
          <a:bodyPr/>
          <a:lstStyle/>
          <a:p>
            <a:r>
              <a:rPr lang="en-US" altLang="zh-CN"/>
              <a:t>Sample Footer Text</a:t>
            </a:r>
          </a:p>
        </p:txBody>
      </p:sp>
      <p:sp>
        <p:nvSpPr>
          <p:cNvPr id="19" name="Slide Number Placeholder 18">
            <a:extLst>
              <a:ext uri="{FF2B5EF4-FFF2-40B4-BE49-F238E27FC236}">
                <a16:creationId xmlns:a16="http://schemas.microsoft.com/office/drawing/2014/main" id="{C8551D27-1EFF-B9D0-5995-4DD0450BB7DC}"/>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6124442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7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40" name="Text Placeholder 39">
            <a:extLst>
              <a:ext uri="{FF2B5EF4-FFF2-40B4-BE49-F238E27FC236}">
                <a16:creationId xmlns:a16="http://schemas.microsoft.com/office/drawing/2014/main" id="{16A84503-533D-0FB4-1FFF-F99D94985FC8}"/>
              </a:ext>
            </a:extLst>
          </p:cNvPr>
          <p:cNvSpPr>
            <a:spLocks noGrp="1"/>
          </p:cNvSpPr>
          <p:nvPr>
            <p:ph type="body" sz="quarter" idx="27"/>
          </p:nvPr>
        </p:nvSpPr>
        <p:spPr>
          <a:xfrm>
            <a:off x="1281113"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E7AEEA39-69B3-E8AB-1B52-DEAF566D4571}"/>
              </a:ext>
            </a:extLst>
          </p:cNvPr>
          <p:cNvSpPr>
            <a:spLocks noGrp="1"/>
          </p:cNvSpPr>
          <p:nvPr>
            <p:ph type="body" sz="quarter" idx="29"/>
          </p:nvPr>
        </p:nvSpPr>
        <p:spPr>
          <a:xfrm>
            <a:off x="1281113"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3" name="Text Placeholder 39">
            <a:extLst>
              <a:ext uri="{FF2B5EF4-FFF2-40B4-BE49-F238E27FC236}">
                <a16:creationId xmlns:a16="http://schemas.microsoft.com/office/drawing/2014/main" id="{5462FFAA-616F-1112-8D93-D1429CE2769E}"/>
              </a:ext>
            </a:extLst>
          </p:cNvPr>
          <p:cNvSpPr>
            <a:spLocks noGrp="1"/>
          </p:cNvSpPr>
          <p:nvPr>
            <p:ph type="body" sz="quarter" idx="30"/>
          </p:nvPr>
        </p:nvSpPr>
        <p:spPr>
          <a:xfrm>
            <a:off x="1281113"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4" name="Text Placeholder 39">
            <a:extLst>
              <a:ext uri="{FF2B5EF4-FFF2-40B4-BE49-F238E27FC236}">
                <a16:creationId xmlns:a16="http://schemas.microsoft.com/office/drawing/2014/main" id="{F971441E-A861-BBA6-17CE-7CECD0DDCA6F}"/>
              </a:ext>
            </a:extLst>
          </p:cNvPr>
          <p:cNvSpPr>
            <a:spLocks noGrp="1"/>
          </p:cNvSpPr>
          <p:nvPr>
            <p:ph type="body" sz="quarter" idx="31"/>
          </p:nvPr>
        </p:nvSpPr>
        <p:spPr>
          <a:xfrm>
            <a:off x="1281113" y="5256629"/>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8B493041-6741-D46B-F909-CD7C00DEAE60}"/>
              </a:ext>
            </a:extLst>
          </p:cNvPr>
          <p:cNvSpPr>
            <a:spLocks noGrp="1"/>
          </p:cNvSpPr>
          <p:nvPr>
            <p:ph type="body" sz="quarter" idx="28"/>
          </p:nvPr>
        </p:nvSpPr>
        <p:spPr>
          <a:xfrm>
            <a:off x="6913666" y="2814135"/>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Text Placeholder 39">
            <a:extLst>
              <a:ext uri="{FF2B5EF4-FFF2-40B4-BE49-F238E27FC236}">
                <a16:creationId xmlns:a16="http://schemas.microsoft.com/office/drawing/2014/main" id="{0970355D-37C5-6F1A-64BF-E4B95748BBF5}"/>
              </a:ext>
            </a:extLst>
          </p:cNvPr>
          <p:cNvSpPr>
            <a:spLocks noGrp="1"/>
          </p:cNvSpPr>
          <p:nvPr>
            <p:ph type="body" sz="quarter" idx="32"/>
          </p:nvPr>
        </p:nvSpPr>
        <p:spPr>
          <a:xfrm>
            <a:off x="6913666" y="3639663"/>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Text Placeholder 39">
            <a:extLst>
              <a:ext uri="{FF2B5EF4-FFF2-40B4-BE49-F238E27FC236}">
                <a16:creationId xmlns:a16="http://schemas.microsoft.com/office/drawing/2014/main" id="{BEFE0484-B67E-9C46-955E-345C74277C5E}"/>
              </a:ext>
            </a:extLst>
          </p:cNvPr>
          <p:cNvSpPr>
            <a:spLocks noGrp="1"/>
          </p:cNvSpPr>
          <p:nvPr>
            <p:ph type="body" sz="quarter" idx="33"/>
          </p:nvPr>
        </p:nvSpPr>
        <p:spPr>
          <a:xfrm>
            <a:off x="6913666" y="4435367"/>
            <a:ext cx="4143375" cy="541840"/>
          </a:xfrm>
        </p:spPr>
        <p:txBody>
          <a:bodyPr lIns="0" tIns="0" rIns="0" bIns="0" anchor="b">
            <a:noAutofit/>
          </a:bodyPr>
          <a:lstStyle>
            <a:lvl1pPr marL="0" indent="0">
              <a:lnSpc>
                <a:spcPct val="100000"/>
              </a:lnSpc>
              <a:spcBef>
                <a:spcPts val="0"/>
              </a:spcBef>
              <a:buNone/>
              <a:defRPr sz="1800" b="1" baseline="0"/>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Isosceles Triangle 3">
            <a:extLst>
              <a:ext uri="{FF2B5EF4-FFF2-40B4-BE49-F238E27FC236}">
                <a16:creationId xmlns:a16="http://schemas.microsoft.com/office/drawing/2014/main" id="{2ABE2A89-7B53-F3AA-992C-F5FDFD47CDA2}"/>
              </a:ext>
              <a:ext uri="{C183D7F6-B498-43B3-948B-1728B52AA6E4}">
                <adec:decorative xmlns:adec="http://schemas.microsoft.com/office/drawing/2017/decorative" val="1"/>
              </a:ext>
            </a:extLst>
          </p:cNvPr>
          <p:cNvSpPr/>
          <p:nvPr userDrawn="1"/>
        </p:nvSpPr>
        <p:spPr>
          <a:xfrm rot="5400000" flipH="1">
            <a:off x="82370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1" name="Isosceles Triangle 4">
            <a:extLst>
              <a:ext uri="{FF2B5EF4-FFF2-40B4-BE49-F238E27FC236}">
                <a16:creationId xmlns:a16="http://schemas.microsoft.com/office/drawing/2014/main" id="{DB265DE7-BDB8-455C-68D7-DD625535723F}"/>
              </a:ext>
              <a:ext uri="{C183D7F6-B498-43B3-948B-1728B52AA6E4}">
                <adec:decorative xmlns:adec="http://schemas.microsoft.com/office/drawing/2017/decorative" val="1"/>
              </a:ext>
            </a:extLst>
          </p:cNvPr>
          <p:cNvSpPr/>
          <p:nvPr userDrawn="1"/>
        </p:nvSpPr>
        <p:spPr>
          <a:xfrm rot="5400000" flipH="1">
            <a:off x="82370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2" name="Isosceles Triangle 5">
            <a:extLst>
              <a:ext uri="{FF2B5EF4-FFF2-40B4-BE49-F238E27FC236}">
                <a16:creationId xmlns:a16="http://schemas.microsoft.com/office/drawing/2014/main" id="{CD5BD527-816C-E329-0634-ECEF4B25EFBF}"/>
              </a:ext>
              <a:ext uri="{C183D7F6-B498-43B3-948B-1728B52AA6E4}">
                <adec:decorative xmlns:adec="http://schemas.microsoft.com/office/drawing/2017/decorative" val="1"/>
              </a:ext>
            </a:extLst>
          </p:cNvPr>
          <p:cNvSpPr/>
          <p:nvPr userDrawn="1"/>
        </p:nvSpPr>
        <p:spPr>
          <a:xfrm rot="5400000" flipH="1">
            <a:off x="82370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3" name="Isosceles Triangle 3">
            <a:extLst>
              <a:ext uri="{FF2B5EF4-FFF2-40B4-BE49-F238E27FC236}">
                <a16:creationId xmlns:a16="http://schemas.microsoft.com/office/drawing/2014/main" id="{3068113E-4A0A-6AB4-BD3C-E1CF8F28240F}"/>
              </a:ext>
              <a:ext uri="{C183D7F6-B498-43B3-948B-1728B52AA6E4}">
                <adec:decorative xmlns:adec="http://schemas.microsoft.com/office/drawing/2017/decorative" val="1"/>
              </a:ext>
            </a:extLst>
          </p:cNvPr>
          <p:cNvSpPr/>
          <p:nvPr userDrawn="1"/>
        </p:nvSpPr>
        <p:spPr>
          <a:xfrm rot="5400000" flipH="1">
            <a:off x="823702" y="552697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4" name="Isosceles Triangle 6">
            <a:extLst>
              <a:ext uri="{FF2B5EF4-FFF2-40B4-BE49-F238E27FC236}">
                <a16:creationId xmlns:a16="http://schemas.microsoft.com/office/drawing/2014/main" id="{1CD9FE95-F8A6-B6DC-2180-731FDE4996E8}"/>
              </a:ext>
              <a:ext uri="{C183D7F6-B498-43B3-948B-1728B52AA6E4}">
                <adec:decorative xmlns:adec="http://schemas.microsoft.com/office/drawing/2017/decorative" val="1"/>
              </a:ext>
            </a:extLst>
          </p:cNvPr>
          <p:cNvSpPr/>
          <p:nvPr userDrawn="1"/>
        </p:nvSpPr>
        <p:spPr>
          <a:xfrm rot="5400000" flipH="1">
            <a:off x="6456152" y="3084150"/>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5" name="Isosceles Triangle 7">
            <a:extLst>
              <a:ext uri="{FF2B5EF4-FFF2-40B4-BE49-F238E27FC236}">
                <a16:creationId xmlns:a16="http://schemas.microsoft.com/office/drawing/2014/main" id="{F7B347C0-3F8F-587A-5A99-49B8508015EE}"/>
              </a:ext>
              <a:ext uri="{C183D7F6-B498-43B3-948B-1728B52AA6E4}">
                <adec:decorative xmlns:adec="http://schemas.microsoft.com/office/drawing/2017/decorative" val="1"/>
              </a:ext>
            </a:extLst>
          </p:cNvPr>
          <p:cNvSpPr/>
          <p:nvPr userDrawn="1"/>
        </p:nvSpPr>
        <p:spPr>
          <a:xfrm rot="5400000" flipH="1">
            <a:off x="6456152" y="3898663"/>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16" name="Isosceles Triangle 8">
            <a:extLst>
              <a:ext uri="{FF2B5EF4-FFF2-40B4-BE49-F238E27FC236}">
                <a16:creationId xmlns:a16="http://schemas.microsoft.com/office/drawing/2014/main" id="{A37BF549-9163-2374-1589-671786ABE6F2}"/>
              </a:ext>
              <a:ext uri="{C183D7F6-B498-43B3-948B-1728B52AA6E4}">
                <adec:decorative xmlns:adec="http://schemas.microsoft.com/office/drawing/2017/decorative" val="1"/>
              </a:ext>
            </a:extLst>
          </p:cNvPr>
          <p:cNvSpPr/>
          <p:nvPr userDrawn="1"/>
        </p:nvSpPr>
        <p:spPr>
          <a:xfrm rot="5400000" flipH="1">
            <a:off x="6456152" y="4713176"/>
            <a:ext cx="294319" cy="25372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04/26/2025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574154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44000" y="831919"/>
            <a:ext cx="10504000" cy="1554480"/>
          </a:xfrm>
        </p:spPr>
        <p:txBody>
          <a:bodyPr lIns="0" tIns="0" rIns="0" bIns="0" anchor="b">
            <a:noAutofit/>
          </a:bodyPr>
          <a:lstStyle>
            <a:lvl1pPr>
              <a:defRPr sz="3600" b="0" baseline="0"/>
            </a:lvl1pPr>
          </a:lstStyle>
          <a:p>
            <a:r>
              <a:rPr lang="en-US"/>
              <a:t>Click to edit Master title style</a:t>
            </a:r>
          </a:p>
        </p:txBody>
      </p:sp>
      <p:sp>
        <p:nvSpPr>
          <p:cNvPr id="17" name="Content Placeholder 16">
            <a:extLst>
              <a:ext uri="{FF2B5EF4-FFF2-40B4-BE49-F238E27FC236}">
                <a16:creationId xmlns:a16="http://schemas.microsoft.com/office/drawing/2014/main" id="{6F9358B1-1779-1D7A-CAE5-80DDD0129030}"/>
              </a:ext>
            </a:extLst>
          </p:cNvPr>
          <p:cNvSpPr>
            <a:spLocks noGrp="1"/>
          </p:cNvSpPr>
          <p:nvPr>
            <p:ph sz="quarter" idx="37"/>
          </p:nvPr>
        </p:nvSpPr>
        <p:spPr>
          <a:xfrm>
            <a:off x="844000" y="2576946"/>
            <a:ext cx="10504000" cy="3380509"/>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C2017B91-2EEB-9FBA-8E16-2096C92E2D0C}"/>
              </a:ext>
              <a:ext uri="{C183D7F6-B498-43B3-948B-1728B52AA6E4}">
                <adec:decorative xmlns:adec="http://schemas.microsoft.com/office/drawing/2017/decorative" val="1"/>
              </a:ext>
            </a:extLst>
          </p:cNvPr>
          <p:cNvSpPr/>
          <p:nvPr userDrawn="1"/>
        </p:nvSpPr>
        <p:spPr>
          <a:xfrm flipV="1">
            <a:off x="8623300" y="6526800"/>
            <a:ext cx="3568700"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4287DD1D-8A12-5CFA-F182-60F767DC3DCA}"/>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8" name="Freeform 17">
            <a:extLst>
              <a:ext uri="{FF2B5EF4-FFF2-40B4-BE49-F238E27FC236}">
                <a16:creationId xmlns:a16="http://schemas.microsoft.com/office/drawing/2014/main" id="{411429CA-5A33-DA3D-D3DB-C42D85B101E5}"/>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Date Placeholder 2">
            <a:extLst>
              <a:ext uri="{FF2B5EF4-FFF2-40B4-BE49-F238E27FC236}">
                <a16:creationId xmlns:a16="http://schemas.microsoft.com/office/drawing/2014/main" id="{CEBF8C89-724F-1AA2-DD4D-120028E9FCF0}"/>
              </a:ext>
            </a:extLst>
          </p:cNvPr>
          <p:cNvSpPr>
            <a:spLocks noGrp="1"/>
          </p:cNvSpPr>
          <p:nvPr>
            <p:ph type="dt" sz="half" idx="34"/>
          </p:nvPr>
        </p:nvSpPr>
        <p:spPr/>
        <p:txBody>
          <a:bodyPr/>
          <a:lstStyle/>
          <a:p>
            <a:r>
              <a:rPr lang="en-US" altLang="zh-CN"/>
              <a:t>04/26/2025</a:t>
            </a:r>
          </a:p>
        </p:txBody>
      </p:sp>
      <p:sp>
        <p:nvSpPr>
          <p:cNvPr id="4" name="Footer Placeholder 3">
            <a:extLst>
              <a:ext uri="{FF2B5EF4-FFF2-40B4-BE49-F238E27FC236}">
                <a16:creationId xmlns:a16="http://schemas.microsoft.com/office/drawing/2014/main" id="{A9103CE0-A0DB-C346-564E-677B30F25925}"/>
              </a:ext>
            </a:extLst>
          </p:cNvPr>
          <p:cNvSpPr>
            <a:spLocks noGrp="1"/>
          </p:cNvSpPr>
          <p:nvPr>
            <p:ph type="ftr" sz="quarter" idx="3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8394BF1-FB89-1D4C-1F84-13E57A1418A0}"/>
              </a:ext>
            </a:extLst>
          </p:cNvPr>
          <p:cNvSpPr>
            <a:spLocks noGrp="1"/>
          </p:cNvSpPr>
          <p:nvPr>
            <p:ph type="sldNum" sz="half" idx="3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022861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927933"/>
            <a:ext cx="10504000" cy="1135871"/>
          </a:xfrm>
        </p:spPr>
        <p:txBody>
          <a:bodyPr lIns="0" tIns="0" rIns="0" bIns="0">
            <a:noAutofit/>
          </a:bodyPr>
          <a:lstStyle>
            <a:lvl1pPr algn="ctr">
              <a:defRPr sz="3600" b="0" baseline="0"/>
            </a:lvl1pPr>
          </a:lstStyle>
          <a:p>
            <a:r>
              <a:rPr lang="en-US"/>
              <a:t>Click to edit Master title style</a:t>
            </a:r>
          </a:p>
        </p:txBody>
      </p:sp>
      <p:sp>
        <p:nvSpPr>
          <p:cNvPr id="8" name="Content Placeholder 16">
            <a:extLst>
              <a:ext uri="{FF2B5EF4-FFF2-40B4-BE49-F238E27FC236}">
                <a16:creationId xmlns:a16="http://schemas.microsoft.com/office/drawing/2014/main" id="{D4F14BC3-176C-CDF0-C810-02FE93F4EAEA}"/>
              </a:ext>
            </a:extLst>
          </p:cNvPr>
          <p:cNvSpPr>
            <a:spLocks noGrp="1"/>
          </p:cNvSpPr>
          <p:nvPr>
            <p:ph sz="quarter" idx="37"/>
          </p:nvPr>
        </p:nvSpPr>
        <p:spPr>
          <a:xfrm>
            <a:off x="844000" y="3269675"/>
            <a:ext cx="10504000" cy="2225963"/>
          </a:xfrm>
        </p:spPr>
        <p:txBody>
          <a:bodyPr>
            <a:normAutofit/>
          </a:bodyPr>
          <a:lstStyle>
            <a:lvl1pPr marL="0" indent="0" algn="l">
              <a:buNone/>
              <a:defRPr sz="1400"/>
            </a:lvl1pPr>
            <a:lvl2pPr marL="457200" indent="0" algn="l">
              <a:buNone/>
              <a:defRPr sz="1200"/>
            </a:lvl2pPr>
            <a:lvl3pPr marL="914400" indent="0" algn="l">
              <a:buNone/>
              <a:defRPr sz="1100"/>
            </a:lvl3pPr>
            <a:lvl4pPr marL="1371600" indent="0" algn="l">
              <a:buNone/>
              <a:defRPr sz="1050"/>
            </a:lvl4pPr>
            <a:lvl5pPr marL="1828800" indent="0" algn="l">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6DEE9CD0-B455-1E74-A596-42C0F0DC9D68}"/>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997C5841-2433-4CFD-F83F-66F81267789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17">
            <a:extLst>
              <a:ext uri="{FF2B5EF4-FFF2-40B4-BE49-F238E27FC236}">
                <a16:creationId xmlns:a16="http://schemas.microsoft.com/office/drawing/2014/main" id="{D005AF67-A3F8-DF0E-32A3-C7E02927F066}"/>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73677A5F-52D4-84EF-29A7-B01CA17B30EC}"/>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4E9FFE13-EE87-DB0E-8151-61B9909D1367}"/>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D4F95BB-898C-AAE1-9E7A-961BB037A01F}"/>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831164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44" name="Picture Placeholder 43">
            <a:extLst>
              <a:ext uri="{FF2B5EF4-FFF2-40B4-BE49-F238E27FC236}">
                <a16:creationId xmlns:a16="http://schemas.microsoft.com/office/drawing/2014/main" id="{AE29EB26-1D80-20C5-521F-E816F9C96790}"/>
              </a:ext>
            </a:extLst>
          </p:cNvPr>
          <p:cNvSpPr>
            <a:spLocks noGrp="1"/>
          </p:cNvSpPr>
          <p:nvPr>
            <p:ph type="pic" sz="quarter" idx="39"/>
          </p:nvPr>
        </p:nvSpPr>
        <p:spPr>
          <a:xfrm>
            <a:off x="620968"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0E9DDE4F-FFF8-270B-2AF8-4EC025D6150B}"/>
              </a:ext>
            </a:extLst>
          </p:cNvPr>
          <p:cNvSpPr>
            <a:spLocks noGrp="1"/>
          </p:cNvSpPr>
          <p:nvPr>
            <p:ph type="body" sz="quarter" idx="27"/>
          </p:nvPr>
        </p:nvSpPr>
        <p:spPr>
          <a:xfrm>
            <a:off x="2290761"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B7605656-D055-D758-29DD-8EEAE0DBF858}"/>
              </a:ext>
            </a:extLst>
          </p:cNvPr>
          <p:cNvSpPr>
            <a:spLocks noGrp="1"/>
          </p:cNvSpPr>
          <p:nvPr>
            <p:ph type="body" sz="quarter" idx="32"/>
          </p:nvPr>
        </p:nvSpPr>
        <p:spPr>
          <a:xfrm>
            <a:off x="2290762"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6" name="Picture Placeholder 45">
            <a:extLst>
              <a:ext uri="{FF2B5EF4-FFF2-40B4-BE49-F238E27FC236}">
                <a16:creationId xmlns:a16="http://schemas.microsoft.com/office/drawing/2014/main" id="{16A975E9-F3A8-3D0E-CA59-63ACCEAEB30A}"/>
              </a:ext>
            </a:extLst>
          </p:cNvPr>
          <p:cNvSpPr>
            <a:spLocks noGrp="1"/>
          </p:cNvSpPr>
          <p:nvPr>
            <p:ph type="pic" sz="quarter" idx="41"/>
          </p:nvPr>
        </p:nvSpPr>
        <p:spPr>
          <a:xfrm>
            <a:off x="620968"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53901006-BB12-378A-0E11-21C57A45C822}"/>
              </a:ext>
            </a:extLst>
          </p:cNvPr>
          <p:cNvSpPr>
            <a:spLocks noGrp="1"/>
          </p:cNvSpPr>
          <p:nvPr>
            <p:ph type="body" sz="quarter" idx="33"/>
          </p:nvPr>
        </p:nvSpPr>
        <p:spPr>
          <a:xfrm>
            <a:off x="2290761"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59F329F9-BEC3-EA24-8A49-5C9160DC33D4}"/>
              </a:ext>
            </a:extLst>
          </p:cNvPr>
          <p:cNvSpPr>
            <a:spLocks noGrp="1"/>
          </p:cNvSpPr>
          <p:nvPr>
            <p:ph type="body" sz="quarter" idx="34"/>
          </p:nvPr>
        </p:nvSpPr>
        <p:spPr>
          <a:xfrm>
            <a:off x="2290762"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5" name="Picture Placeholder 44">
            <a:extLst>
              <a:ext uri="{FF2B5EF4-FFF2-40B4-BE49-F238E27FC236}">
                <a16:creationId xmlns:a16="http://schemas.microsoft.com/office/drawing/2014/main" id="{5B925B15-F568-36DC-22ED-211CB7AD63D7}"/>
              </a:ext>
            </a:extLst>
          </p:cNvPr>
          <p:cNvSpPr>
            <a:spLocks noGrp="1"/>
          </p:cNvSpPr>
          <p:nvPr>
            <p:ph type="pic" sz="quarter" idx="40"/>
          </p:nvPr>
        </p:nvSpPr>
        <p:spPr>
          <a:xfrm>
            <a:off x="6195673" y="2134688"/>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3" name="Text Placeholder 39">
            <a:extLst>
              <a:ext uri="{FF2B5EF4-FFF2-40B4-BE49-F238E27FC236}">
                <a16:creationId xmlns:a16="http://schemas.microsoft.com/office/drawing/2014/main" id="{E6FF9244-D21F-466A-AE16-1348C9E56C2D}"/>
              </a:ext>
            </a:extLst>
          </p:cNvPr>
          <p:cNvSpPr>
            <a:spLocks noGrp="1"/>
          </p:cNvSpPr>
          <p:nvPr>
            <p:ph type="body" sz="quarter" idx="35"/>
          </p:nvPr>
        </p:nvSpPr>
        <p:spPr>
          <a:xfrm>
            <a:off x="7872639" y="2128094"/>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51DFE450-9F68-CCC7-3C92-0EEC176481FA}"/>
              </a:ext>
            </a:extLst>
          </p:cNvPr>
          <p:cNvSpPr>
            <a:spLocks noGrp="1"/>
          </p:cNvSpPr>
          <p:nvPr>
            <p:ph type="body" sz="quarter" idx="36"/>
          </p:nvPr>
        </p:nvSpPr>
        <p:spPr>
          <a:xfrm>
            <a:off x="7872639" y="2832099"/>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7" name="Picture Placeholder 46">
            <a:extLst>
              <a:ext uri="{FF2B5EF4-FFF2-40B4-BE49-F238E27FC236}">
                <a16:creationId xmlns:a16="http://schemas.microsoft.com/office/drawing/2014/main" id="{DCBEA689-8F12-3902-D23F-87070631610F}"/>
              </a:ext>
            </a:extLst>
          </p:cNvPr>
          <p:cNvSpPr>
            <a:spLocks noGrp="1"/>
          </p:cNvSpPr>
          <p:nvPr>
            <p:ph type="pic" sz="quarter" idx="42"/>
          </p:nvPr>
        </p:nvSpPr>
        <p:spPr>
          <a:xfrm>
            <a:off x="6195673" y="398172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C730C6EB-298D-AB23-9E13-FD3F3E5BD194}"/>
              </a:ext>
            </a:extLst>
          </p:cNvPr>
          <p:cNvSpPr>
            <a:spLocks noGrp="1"/>
          </p:cNvSpPr>
          <p:nvPr>
            <p:ph type="body" sz="quarter" idx="37"/>
          </p:nvPr>
        </p:nvSpPr>
        <p:spPr>
          <a:xfrm>
            <a:off x="7872639" y="3830353"/>
            <a:ext cx="3663194" cy="60732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F0B296A3-8D64-798F-327D-A86480FF9B11}"/>
              </a:ext>
            </a:extLst>
          </p:cNvPr>
          <p:cNvSpPr>
            <a:spLocks noGrp="1"/>
          </p:cNvSpPr>
          <p:nvPr>
            <p:ph type="body" sz="quarter" idx="38"/>
          </p:nvPr>
        </p:nvSpPr>
        <p:spPr>
          <a:xfrm>
            <a:off x="7872639" y="4533817"/>
            <a:ext cx="3663194" cy="894123"/>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1" name="Freeform 10">
            <a:extLst>
              <a:ext uri="{FF2B5EF4-FFF2-40B4-BE49-F238E27FC236}">
                <a16:creationId xmlns:a16="http://schemas.microsoft.com/office/drawing/2014/main" id="{8028A1A0-2083-B54D-21DA-8A3C0A17BD2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BE6104D1-FC74-C850-B56F-797E7DAD670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27E9208E-6287-EB50-1A42-5A2F6EAA68D5}"/>
              </a:ext>
            </a:extLst>
          </p:cNvPr>
          <p:cNvSpPr>
            <a:spLocks noGrp="1"/>
          </p:cNvSpPr>
          <p:nvPr>
            <p:ph type="dt" sz="half" idx="43"/>
          </p:nvPr>
        </p:nvSpPr>
        <p:spPr/>
        <p:txBody>
          <a:bodyPr/>
          <a:lstStyle/>
          <a:p>
            <a:r>
              <a:rPr lang="en-US" altLang="zh-CN"/>
              <a:t>04/26/2025</a:t>
            </a:r>
          </a:p>
        </p:txBody>
      </p:sp>
      <p:sp>
        <p:nvSpPr>
          <p:cNvPr id="8" name="Footer Placeholder 7">
            <a:extLst>
              <a:ext uri="{FF2B5EF4-FFF2-40B4-BE49-F238E27FC236}">
                <a16:creationId xmlns:a16="http://schemas.microsoft.com/office/drawing/2014/main" id="{4964913F-C760-8FE0-0D76-379AC2F0C8D4}"/>
              </a:ext>
            </a:extLst>
          </p:cNvPr>
          <p:cNvSpPr>
            <a:spLocks noGrp="1"/>
          </p:cNvSpPr>
          <p:nvPr>
            <p:ph type="ftr" sz="quarter" idx="4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7418C8A2-ADD2-4C06-7ADC-C57099693486}"/>
              </a:ext>
            </a:extLst>
          </p:cNvPr>
          <p:cNvSpPr>
            <a:spLocks noGrp="1"/>
          </p:cNvSpPr>
          <p:nvPr>
            <p:ph type="sldNum" sz="half" idx="45"/>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741281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3" name="Text Placeholder 39">
            <a:extLst>
              <a:ext uri="{FF2B5EF4-FFF2-40B4-BE49-F238E27FC236}">
                <a16:creationId xmlns:a16="http://schemas.microsoft.com/office/drawing/2014/main" id="{C0705400-8797-96C0-007D-F6D3A9A85C5D}"/>
              </a:ext>
            </a:extLst>
          </p:cNvPr>
          <p:cNvSpPr>
            <a:spLocks noGrp="1"/>
          </p:cNvSpPr>
          <p:nvPr>
            <p:ph type="body" sz="quarter" idx="39"/>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9531C913-70DD-3215-0F30-4EC72ADAFA18}"/>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09D48B16-D0CB-3DE5-2524-73B26CFE58FC}"/>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5" name="Text Placeholder 39">
            <a:extLst>
              <a:ext uri="{FF2B5EF4-FFF2-40B4-BE49-F238E27FC236}">
                <a16:creationId xmlns:a16="http://schemas.microsoft.com/office/drawing/2014/main" id="{FAE2A8CB-2F17-4170-22CC-EDE7625EBC46}"/>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1" name="Text Placeholder 39">
            <a:extLst>
              <a:ext uri="{FF2B5EF4-FFF2-40B4-BE49-F238E27FC236}">
                <a16:creationId xmlns:a16="http://schemas.microsoft.com/office/drawing/2014/main" id="{6AC7076C-4899-3FD5-5BAF-D4FBDDBA1E57}"/>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6E536C42-E1E8-7DD0-3D83-A2212A0E75EC}"/>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3" name="Text Placeholder 39">
            <a:extLst>
              <a:ext uri="{FF2B5EF4-FFF2-40B4-BE49-F238E27FC236}">
                <a16:creationId xmlns:a16="http://schemas.microsoft.com/office/drawing/2014/main" id="{27CF429B-C32F-6A7F-DEB3-3C9A12CD2B11}"/>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56480702-AFBE-139B-E02B-E50B5F6B75CD}"/>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7" name="Freeform 10">
            <a:extLst>
              <a:ext uri="{FF2B5EF4-FFF2-40B4-BE49-F238E27FC236}">
                <a16:creationId xmlns:a16="http://schemas.microsoft.com/office/drawing/2014/main" id="{D4888504-5BF2-3499-7E28-49F0F0ECE7E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283C4DB0-1484-674B-C4BF-ED0DEABCD890}"/>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64C1AF10-A183-01BB-6115-A12D3DDA7CB0}"/>
              </a:ext>
            </a:extLst>
          </p:cNvPr>
          <p:cNvSpPr>
            <a:spLocks noGrp="1"/>
          </p:cNvSpPr>
          <p:nvPr>
            <p:ph type="dt" sz="half" idx="36"/>
          </p:nvPr>
        </p:nvSpPr>
        <p:spPr/>
        <p:txBody>
          <a:bodyPr/>
          <a:lstStyle/>
          <a:p>
            <a:r>
              <a:rPr lang="en-US" altLang="zh-CN"/>
              <a:t>04/26/2025</a:t>
            </a:r>
          </a:p>
        </p:txBody>
      </p:sp>
      <p:sp>
        <p:nvSpPr>
          <p:cNvPr id="9" name="Footer Placeholder 8">
            <a:extLst>
              <a:ext uri="{FF2B5EF4-FFF2-40B4-BE49-F238E27FC236}">
                <a16:creationId xmlns:a16="http://schemas.microsoft.com/office/drawing/2014/main" id="{B55107F5-0C95-C95E-3DE4-4F082C58CB0A}"/>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89E57D62-91BE-1391-42C8-DCAE0350D2ED}"/>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672492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9" name="Text Placeholder 39">
            <a:extLst>
              <a:ext uri="{FF2B5EF4-FFF2-40B4-BE49-F238E27FC236}">
                <a16:creationId xmlns:a16="http://schemas.microsoft.com/office/drawing/2014/main" id="{319B232D-8F6E-1282-F2BE-AC9C8976C9DF}"/>
              </a:ext>
            </a:extLst>
          </p:cNvPr>
          <p:cNvSpPr>
            <a:spLocks noGrp="1"/>
          </p:cNvSpPr>
          <p:nvPr>
            <p:ph type="body" sz="quarter" idx="27"/>
          </p:nvPr>
        </p:nvSpPr>
        <p:spPr>
          <a:xfrm>
            <a:off x="1738206"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7DB1CE43-E037-6401-247E-159B332FDA71}"/>
              </a:ext>
            </a:extLst>
          </p:cNvPr>
          <p:cNvSpPr>
            <a:spLocks noGrp="1"/>
          </p:cNvSpPr>
          <p:nvPr>
            <p:ph type="body" sz="quarter" idx="32"/>
          </p:nvPr>
        </p:nvSpPr>
        <p:spPr>
          <a:xfrm>
            <a:off x="1738206"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A3416213-919E-24DE-C365-90D9085D51A9}"/>
              </a:ext>
            </a:extLst>
          </p:cNvPr>
          <p:cNvSpPr>
            <a:spLocks noGrp="1"/>
          </p:cNvSpPr>
          <p:nvPr>
            <p:ph type="body" sz="quarter" idx="30"/>
          </p:nvPr>
        </p:nvSpPr>
        <p:spPr>
          <a:xfrm>
            <a:off x="1738206"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139F76CB-5B02-9D2E-B7BB-62399D7F80CE}"/>
              </a:ext>
            </a:extLst>
          </p:cNvPr>
          <p:cNvSpPr>
            <a:spLocks noGrp="1"/>
          </p:cNvSpPr>
          <p:nvPr>
            <p:ph type="body" sz="quarter" idx="33"/>
          </p:nvPr>
        </p:nvSpPr>
        <p:spPr>
          <a:xfrm>
            <a:off x="1738206"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BFC9DB09-A4A3-9B58-9355-880BA59E439B}"/>
              </a:ext>
            </a:extLst>
          </p:cNvPr>
          <p:cNvSpPr>
            <a:spLocks noGrp="1"/>
          </p:cNvSpPr>
          <p:nvPr>
            <p:ph type="body" sz="quarter" idx="29"/>
          </p:nvPr>
        </p:nvSpPr>
        <p:spPr>
          <a:xfrm>
            <a:off x="6511651" y="2065422"/>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Text Placeholder 39">
            <a:extLst>
              <a:ext uri="{FF2B5EF4-FFF2-40B4-BE49-F238E27FC236}">
                <a16:creationId xmlns:a16="http://schemas.microsoft.com/office/drawing/2014/main" id="{DBC76A77-0ECD-CA22-8A1B-0ECF91250229}"/>
              </a:ext>
            </a:extLst>
          </p:cNvPr>
          <p:cNvSpPr>
            <a:spLocks noGrp="1"/>
          </p:cNvSpPr>
          <p:nvPr>
            <p:ph type="body" sz="quarter" idx="34"/>
          </p:nvPr>
        </p:nvSpPr>
        <p:spPr>
          <a:xfrm>
            <a:off x="6511651" y="2705744"/>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Text Placeholder 39">
            <a:extLst>
              <a:ext uri="{FF2B5EF4-FFF2-40B4-BE49-F238E27FC236}">
                <a16:creationId xmlns:a16="http://schemas.microsoft.com/office/drawing/2014/main" id="{F71E9DB5-D843-6B3D-3BAD-E7651125220D}"/>
              </a:ext>
            </a:extLst>
          </p:cNvPr>
          <p:cNvSpPr>
            <a:spLocks noGrp="1"/>
          </p:cNvSpPr>
          <p:nvPr>
            <p:ph type="body" sz="quarter" idx="31"/>
          </p:nvPr>
        </p:nvSpPr>
        <p:spPr>
          <a:xfrm>
            <a:off x="6511651" y="4088710"/>
            <a:ext cx="3914265" cy="515847"/>
          </a:xfrm>
        </p:spPr>
        <p:txBody>
          <a:bodyPr lIns="0" tIns="0" rIns="0" bIns="0" anchor="b">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Text Placeholder 39">
            <a:extLst>
              <a:ext uri="{FF2B5EF4-FFF2-40B4-BE49-F238E27FC236}">
                <a16:creationId xmlns:a16="http://schemas.microsoft.com/office/drawing/2014/main" id="{5C248BAC-71B5-BF85-E009-33F354AFB7D7}"/>
              </a:ext>
            </a:extLst>
          </p:cNvPr>
          <p:cNvSpPr>
            <a:spLocks noGrp="1"/>
          </p:cNvSpPr>
          <p:nvPr>
            <p:ph type="body" sz="quarter" idx="35"/>
          </p:nvPr>
        </p:nvSpPr>
        <p:spPr>
          <a:xfrm>
            <a:off x="6511651" y="4725213"/>
            <a:ext cx="3914265" cy="1254664"/>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 name="Freeform 10">
            <a:extLst>
              <a:ext uri="{FF2B5EF4-FFF2-40B4-BE49-F238E27FC236}">
                <a16:creationId xmlns:a16="http://schemas.microsoft.com/office/drawing/2014/main" id="{22796B0F-CCA7-8447-3212-CDB33348DB93}"/>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8CB90B01-ED01-B0C9-CDE6-0C720EA5CE66}"/>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3B7B6323-AA62-9AB3-4E58-A7F096374EFE}"/>
              </a:ext>
            </a:extLst>
          </p:cNvPr>
          <p:cNvSpPr>
            <a:spLocks noGrp="1"/>
          </p:cNvSpPr>
          <p:nvPr>
            <p:ph type="dt" sz="half" idx="36"/>
          </p:nvPr>
        </p:nvSpPr>
        <p:spPr/>
        <p:txBody>
          <a:bodyPr/>
          <a:lstStyle/>
          <a:p>
            <a:r>
              <a:rPr lang="en-US" altLang="zh-CN"/>
              <a:t>04/26/2025</a:t>
            </a:r>
          </a:p>
        </p:txBody>
      </p:sp>
      <p:sp>
        <p:nvSpPr>
          <p:cNvPr id="9" name="Footer Placeholder 8">
            <a:extLst>
              <a:ext uri="{FF2B5EF4-FFF2-40B4-BE49-F238E27FC236}">
                <a16:creationId xmlns:a16="http://schemas.microsoft.com/office/drawing/2014/main" id="{F3EC33A8-AAF2-4445-4A95-1EC9F0A7C26C}"/>
              </a:ext>
            </a:extLst>
          </p:cNvPr>
          <p:cNvSpPr>
            <a:spLocks noGrp="1"/>
          </p:cNvSpPr>
          <p:nvPr>
            <p:ph type="ftr" sz="quarter" idx="37"/>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60A5821-03CF-FAB3-E0F8-31E7C6A711DC}"/>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571953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35" name="Text Placeholder 39">
            <a:extLst>
              <a:ext uri="{FF2B5EF4-FFF2-40B4-BE49-F238E27FC236}">
                <a16:creationId xmlns:a16="http://schemas.microsoft.com/office/drawing/2014/main" id="{4D8384FB-9607-5904-4E6F-CCB737C494AA}"/>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9" name="Text Placeholder 39">
            <a:extLst>
              <a:ext uri="{FF2B5EF4-FFF2-40B4-BE49-F238E27FC236}">
                <a16:creationId xmlns:a16="http://schemas.microsoft.com/office/drawing/2014/main" id="{2A7E139E-B9AB-0392-39EE-28A09E8444C2}"/>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6" name="Text Placeholder 39">
            <a:extLst>
              <a:ext uri="{FF2B5EF4-FFF2-40B4-BE49-F238E27FC236}">
                <a16:creationId xmlns:a16="http://schemas.microsoft.com/office/drawing/2014/main" id="{B0BDC9B8-24A7-44AD-8495-182E8B1655B0}"/>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1" name="Text Placeholder 39">
            <a:extLst>
              <a:ext uri="{FF2B5EF4-FFF2-40B4-BE49-F238E27FC236}">
                <a16:creationId xmlns:a16="http://schemas.microsoft.com/office/drawing/2014/main" id="{DC206A83-4739-D487-A6BA-35D4426E6E0D}"/>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7" name="Text Placeholder 39">
            <a:extLst>
              <a:ext uri="{FF2B5EF4-FFF2-40B4-BE49-F238E27FC236}">
                <a16:creationId xmlns:a16="http://schemas.microsoft.com/office/drawing/2014/main" id="{66359170-FD79-CAFA-9916-E21A3A92BD5B}"/>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0" name="Text Placeholder 39">
            <a:extLst>
              <a:ext uri="{FF2B5EF4-FFF2-40B4-BE49-F238E27FC236}">
                <a16:creationId xmlns:a16="http://schemas.microsoft.com/office/drawing/2014/main" id="{5C1430FC-B6F3-9BC9-30B5-FAFD54616A17}"/>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8" name="Text Placeholder 39">
            <a:extLst>
              <a:ext uri="{FF2B5EF4-FFF2-40B4-BE49-F238E27FC236}">
                <a16:creationId xmlns:a16="http://schemas.microsoft.com/office/drawing/2014/main" id="{4F44D502-6308-A795-D6C1-3DB60669026D}"/>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2" name="Text Placeholder 39">
            <a:extLst>
              <a:ext uri="{FF2B5EF4-FFF2-40B4-BE49-F238E27FC236}">
                <a16:creationId xmlns:a16="http://schemas.microsoft.com/office/drawing/2014/main" id="{D1910BB6-7EA9-DDE1-58D5-0201986AB1F5}"/>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Picture Placeholder 33">
            <a:extLst>
              <a:ext uri="{FF2B5EF4-FFF2-40B4-BE49-F238E27FC236}">
                <a16:creationId xmlns:a16="http://schemas.microsoft.com/office/drawing/2014/main" id="{C4B8DBED-31AE-D37E-5455-E86F35901D57}"/>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12" name="Freeform 10">
            <a:extLst>
              <a:ext uri="{FF2B5EF4-FFF2-40B4-BE49-F238E27FC236}">
                <a16:creationId xmlns:a16="http://schemas.microsoft.com/office/drawing/2014/main" id="{D8EE05DE-F7F2-F99C-AAED-46EA83619DDA}"/>
              </a:ext>
              <a:ext uri="{C183D7F6-B498-43B3-948B-1728B52AA6E4}">
                <adec:decorative xmlns:adec="http://schemas.microsoft.com/office/drawing/2017/decorative" val="1"/>
              </a:ext>
            </a:extLst>
          </p:cNvPr>
          <p:cNvSpPr/>
          <p:nvPr userDrawn="1"/>
        </p:nvSpPr>
        <p:spPr>
          <a:xfrm>
            <a:off x="0" y="6173664"/>
            <a:ext cx="844000" cy="684336"/>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Shape 6">
            <a:extLst>
              <a:ext uri="{FF2B5EF4-FFF2-40B4-BE49-F238E27FC236}">
                <a16:creationId xmlns:a16="http://schemas.microsoft.com/office/drawing/2014/main" id="{233F2A5A-610C-B2F7-6100-A84ADD610D51}"/>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1" name="Freeform 17">
            <a:extLst>
              <a:ext uri="{FF2B5EF4-FFF2-40B4-BE49-F238E27FC236}">
                <a16:creationId xmlns:a16="http://schemas.microsoft.com/office/drawing/2014/main" id="{E5334CDE-7D24-0D75-BE29-F8A0AD5ABCEB}"/>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6" name="Date Placeholder 5">
            <a:extLst>
              <a:ext uri="{FF2B5EF4-FFF2-40B4-BE49-F238E27FC236}">
                <a16:creationId xmlns:a16="http://schemas.microsoft.com/office/drawing/2014/main" id="{283E748E-2A62-5A6A-8869-6121839191C1}"/>
              </a:ext>
            </a:extLst>
          </p:cNvPr>
          <p:cNvSpPr>
            <a:spLocks noGrp="1"/>
          </p:cNvSpPr>
          <p:nvPr>
            <p:ph type="dt" sz="half" idx="36"/>
          </p:nvPr>
        </p:nvSpPr>
        <p:spPr/>
        <p:txBody>
          <a:bodyPr/>
          <a:lstStyle/>
          <a:p>
            <a:r>
              <a:rPr lang="en-US" altLang="zh-CN"/>
              <a:t>04/26/2025</a:t>
            </a:r>
          </a:p>
        </p:txBody>
      </p:sp>
      <p:sp>
        <p:nvSpPr>
          <p:cNvPr id="8" name="Footer Placeholder 7">
            <a:extLst>
              <a:ext uri="{FF2B5EF4-FFF2-40B4-BE49-F238E27FC236}">
                <a16:creationId xmlns:a16="http://schemas.microsoft.com/office/drawing/2014/main" id="{E10CBC7B-4E6B-1FC2-2AE1-99E5AB5F3009}"/>
              </a:ext>
            </a:extLst>
          </p:cNvPr>
          <p:cNvSpPr>
            <a:spLocks noGrp="1"/>
          </p:cNvSpPr>
          <p:nvPr>
            <p:ph type="ftr" sz="quarter" idx="37"/>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394B536-ABE4-6709-EBB8-2B1714895A77}"/>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10297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3-item List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3" name="Picture Placeholder 22">
            <a:extLst>
              <a:ext uri="{FF2B5EF4-FFF2-40B4-BE49-F238E27FC236}">
                <a16:creationId xmlns:a16="http://schemas.microsoft.com/office/drawing/2014/main" id="{7C46EA94-6AFD-72DE-4BC0-9B723FFBD8A2}"/>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7" name="Text Placeholder 39">
            <a:extLst>
              <a:ext uri="{FF2B5EF4-FFF2-40B4-BE49-F238E27FC236}">
                <a16:creationId xmlns:a16="http://schemas.microsoft.com/office/drawing/2014/main" id="{A243729E-794B-F3FC-2EE5-6E811EB57583}"/>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8" name="Text Placeholder 39">
            <a:extLst>
              <a:ext uri="{FF2B5EF4-FFF2-40B4-BE49-F238E27FC236}">
                <a16:creationId xmlns:a16="http://schemas.microsoft.com/office/drawing/2014/main" id="{E79D7EF1-E60A-43E0-B921-D0AC0A0F2A6C}"/>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4" name="Picture Placeholder 23">
            <a:extLst>
              <a:ext uri="{FF2B5EF4-FFF2-40B4-BE49-F238E27FC236}">
                <a16:creationId xmlns:a16="http://schemas.microsoft.com/office/drawing/2014/main" id="{83CF7262-358F-3843-FE94-E35896348E1E}"/>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9" name="Text Placeholder 39">
            <a:extLst>
              <a:ext uri="{FF2B5EF4-FFF2-40B4-BE49-F238E27FC236}">
                <a16:creationId xmlns:a16="http://schemas.microsoft.com/office/drawing/2014/main" id="{6A6BDC5C-C94C-D669-C0A1-8046D94C9CE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0" name="Text Placeholder 39">
            <a:extLst>
              <a:ext uri="{FF2B5EF4-FFF2-40B4-BE49-F238E27FC236}">
                <a16:creationId xmlns:a16="http://schemas.microsoft.com/office/drawing/2014/main" id="{EFBB2384-D5C2-76A5-54F8-D4975868185E}"/>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5" name="Picture Placeholder 24">
            <a:extLst>
              <a:ext uri="{FF2B5EF4-FFF2-40B4-BE49-F238E27FC236}">
                <a16:creationId xmlns:a16="http://schemas.microsoft.com/office/drawing/2014/main" id="{74F0AB46-B8F3-5FE8-7859-342D82B051DF}"/>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1" name="Text Placeholder 39">
            <a:extLst>
              <a:ext uri="{FF2B5EF4-FFF2-40B4-BE49-F238E27FC236}">
                <a16:creationId xmlns:a16="http://schemas.microsoft.com/office/drawing/2014/main" id="{3FA7B3C5-2D24-52CE-FBFE-C6EAACA41E07}"/>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2" name="Text Placeholder 39">
            <a:extLst>
              <a:ext uri="{FF2B5EF4-FFF2-40B4-BE49-F238E27FC236}">
                <a16:creationId xmlns:a16="http://schemas.microsoft.com/office/drawing/2014/main" id="{F8BBF672-0284-927B-49F1-92414840843B}"/>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6" name="Picture Placeholder 25">
            <a:extLst>
              <a:ext uri="{FF2B5EF4-FFF2-40B4-BE49-F238E27FC236}">
                <a16:creationId xmlns:a16="http://schemas.microsoft.com/office/drawing/2014/main" id="{5E473B2D-D5FC-0231-ACED-3B5D76DC20EF}"/>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35" name="Text Placeholder 39">
            <a:extLst>
              <a:ext uri="{FF2B5EF4-FFF2-40B4-BE49-F238E27FC236}">
                <a16:creationId xmlns:a16="http://schemas.microsoft.com/office/drawing/2014/main" id="{F177614F-87ED-3516-10DB-3039AA6BC776}"/>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34" name="Text Placeholder 39">
            <a:extLst>
              <a:ext uri="{FF2B5EF4-FFF2-40B4-BE49-F238E27FC236}">
                <a16:creationId xmlns:a16="http://schemas.microsoft.com/office/drawing/2014/main" id="{356691A8-4174-1932-EDAA-397B596ED22C}"/>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C36B4D5-453F-A6E6-2385-5EAAF52C7FCC}"/>
              </a:ext>
            </a:extLst>
          </p:cNvPr>
          <p:cNvSpPr>
            <a:spLocks noGrp="1"/>
          </p:cNvSpPr>
          <p:nvPr>
            <p:ph type="dt" sz="half" idx="49"/>
          </p:nvPr>
        </p:nvSpPr>
        <p:spPr/>
        <p:txBody>
          <a:bodyPr/>
          <a:lstStyle/>
          <a:p>
            <a:r>
              <a:rPr lang="en-US" altLang="zh-CN"/>
              <a:t>04/26/2025</a:t>
            </a:r>
          </a:p>
        </p:txBody>
      </p:sp>
      <p:sp>
        <p:nvSpPr>
          <p:cNvPr id="9" name="Footer Placeholder 8">
            <a:extLst>
              <a:ext uri="{FF2B5EF4-FFF2-40B4-BE49-F238E27FC236}">
                <a16:creationId xmlns:a16="http://schemas.microsoft.com/office/drawing/2014/main" id="{6AF55EF6-623E-84A9-8176-644E1FF87D1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123EF00-8E89-3E0C-8654-5AFF3E936BA8}"/>
              </a:ext>
            </a:extLst>
          </p:cNvPr>
          <p:cNvSpPr>
            <a:spLocks noGrp="1"/>
          </p:cNvSpPr>
          <p:nvPr>
            <p:ph type="sldNum" sz="half" idx="5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372204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3-item Lists,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8" name="Text Placeholder 39">
            <a:extLst>
              <a:ext uri="{FF2B5EF4-FFF2-40B4-BE49-F238E27FC236}">
                <a16:creationId xmlns:a16="http://schemas.microsoft.com/office/drawing/2014/main" id="{F414D2FC-8DED-1ACF-508C-2A0A9787B323}"/>
              </a:ext>
            </a:extLst>
          </p:cNvPr>
          <p:cNvSpPr>
            <a:spLocks noGrp="1"/>
          </p:cNvSpPr>
          <p:nvPr>
            <p:ph type="body" sz="quarter" idx="27"/>
          </p:nvPr>
        </p:nvSpPr>
        <p:spPr>
          <a:xfrm>
            <a:off x="1405952"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DFE930CB-82E2-EBCE-A8BD-BDC03B8F12A1}"/>
              </a:ext>
            </a:extLst>
          </p:cNvPr>
          <p:cNvSpPr>
            <a:spLocks noGrp="1"/>
          </p:cNvSpPr>
          <p:nvPr>
            <p:ph type="body" sz="quarter" idx="32"/>
          </p:nvPr>
        </p:nvSpPr>
        <p:spPr>
          <a:xfrm>
            <a:off x="1405954" y="2874105"/>
            <a:ext cx="3838000" cy="1313002"/>
          </a:xfrm>
        </p:spPr>
        <p:txBody>
          <a:bodyPr lIns="0" tIns="0" rIns="0" bIns="0" anchor="t">
            <a:noAutofit/>
          </a:bodyPr>
          <a:lstStyle>
            <a:lvl1pPr marL="0" indent="0" algn="l">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2" name="Text Placeholder 39">
            <a:extLst>
              <a:ext uri="{FF2B5EF4-FFF2-40B4-BE49-F238E27FC236}">
                <a16:creationId xmlns:a16="http://schemas.microsoft.com/office/drawing/2014/main" id="{45AEDC33-87C5-CE28-FB7A-01BDD70379F2}"/>
              </a:ext>
            </a:extLst>
          </p:cNvPr>
          <p:cNvSpPr>
            <a:spLocks noGrp="1"/>
          </p:cNvSpPr>
          <p:nvPr>
            <p:ph type="body" sz="quarter" idx="35"/>
          </p:nvPr>
        </p:nvSpPr>
        <p:spPr>
          <a:xfrm>
            <a:off x="1405954" y="4326807"/>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3" name="Text Placeholder 39">
            <a:extLst>
              <a:ext uri="{FF2B5EF4-FFF2-40B4-BE49-F238E27FC236}">
                <a16:creationId xmlns:a16="http://schemas.microsoft.com/office/drawing/2014/main" id="{8F56F372-7735-E287-9377-D1E529646F59}"/>
              </a:ext>
            </a:extLst>
          </p:cNvPr>
          <p:cNvSpPr>
            <a:spLocks noGrp="1"/>
          </p:cNvSpPr>
          <p:nvPr>
            <p:ph type="body" sz="quarter" idx="36"/>
          </p:nvPr>
        </p:nvSpPr>
        <p:spPr>
          <a:xfrm>
            <a:off x="1405954" y="5046264"/>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ABFA4713-481D-49E5-E182-F16C38EAC778}"/>
              </a:ext>
            </a:extLst>
          </p:cNvPr>
          <p:cNvSpPr>
            <a:spLocks noGrp="1"/>
          </p:cNvSpPr>
          <p:nvPr>
            <p:ph type="body" sz="quarter" idx="33"/>
          </p:nvPr>
        </p:nvSpPr>
        <p:spPr>
          <a:xfrm>
            <a:off x="6855395" y="2154648"/>
            <a:ext cx="3838002" cy="594981"/>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99D20002-2810-EE61-409A-623B78526836}"/>
              </a:ext>
            </a:extLst>
          </p:cNvPr>
          <p:cNvSpPr>
            <a:spLocks noGrp="1"/>
          </p:cNvSpPr>
          <p:nvPr>
            <p:ph type="body" sz="quarter" idx="34"/>
          </p:nvPr>
        </p:nvSpPr>
        <p:spPr>
          <a:xfrm>
            <a:off x="6855395" y="2874105"/>
            <a:ext cx="3838000" cy="131300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7" name="Picture Placeholder 26">
            <a:extLst>
              <a:ext uri="{FF2B5EF4-FFF2-40B4-BE49-F238E27FC236}">
                <a16:creationId xmlns:a16="http://schemas.microsoft.com/office/drawing/2014/main" id="{9DD21710-02F7-733A-65EB-77E95DB1EAB6}"/>
              </a:ext>
            </a:extLst>
          </p:cNvPr>
          <p:cNvSpPr>
            <a:spLocks noGrp="1"/>
          </p:cNvSpPr>
          <p:nvPr>
            <p:ph type="pic" sz="quarter" idx="37"/>
          </p:nvPr>
        </p:nvSpPr>
        <p:spPr>
          <a:xfrm>
            <a:off x="6855393" y="4443647"/>
            <a:ext cx="3930649" cy="1778549"/>
          </a:xfrm>
          <a:custGeom>
            <a:avLst/>
            <a:gdLst>
              <a:gd name="connsiteX0" fmla="*/ 0 w 3930649"/>
              <a:gd name="connsiteY0" fmla="*/ 0 h 1778549"/>
              <a:gd name="connsiteX1" fmla="*/ 3930649 w 3930649"/>
              <a:gd name="connsiteY1" fmla="*/ 0 h 1778549"/>
              <a:gd name="connsiteX2" fmla="*/ 3930649 w 3930649"/>
              <a:gd name="connsiteY2" fmla="*/ 1778549 h 1778549"/>
              <a:gd name="connsiteX3" fmla="*/ 0 w 3930649"/>
              <a:gd name="connsiteY3" fmla="*/ 1778549 h 1778549"/>
            </a:gdLst>
            <a:ahLst/>
            <a:cxnLst>
              <a:cxn ang="0">
                <a:pos x="connsiteX0" y="connsiteY0"/>
              </a:cxn>
              <a:cxn ang="0">
                <a:pos x="connsiteX1" y="connsiteY1"/>
              </a:cxn>
              <a:cxn ang="0">
                <a:pos x="connsiteX2" y="connsiteY2"/>
              </a:cxn>
              <a:cxn ang="0">
                <a:pos x="connsiteX3" y="connsiteY3"/>
              </a:cxn>
            </a:cxnLst>
            <a:rect l="l" t="t" r="r" b="b"/>
            <a:pathLst>
              <a:path w="3930649" h="1778549">
                <a:moveTo>
                  <a:pt x="0" y="0"/>
                </a:moveTo>
                <a:lnTo>
                  <a:pt x="3930649" y="0"/>
                </a:lnTo>
                <a:lnTo>
                  <a:pt x="3930649" y="1778549"/>
                </a:lnTo>
                <a:lnTo>
                  <a:pt x="0" y="1778549"/>
                </a:lnTo>
                <a:close/>
              </a:path>
            </a:pathLst>
          </a:custGeom>
        </p:spPr>
        <p:txBody>
          <a:bodyPr wrap="square">
            <a:noAutofit/>
          </a:bodyPr>
          <a:lstStyle/>
          <a:p>
            <a:endParaRPr lang="en-US"/>
          </a:p>
        </p:txBody>
      </p:sp>
      <p:sp>
        <p:nvSpPr>
          <p:cNvPr id="3" name="Freeform 10">
            <a:extLst>
              <a:ext uri="{FF2B5EF4-FFF2-40B4-BE49-F238E27FC236}">
                <a16:creationId xmlns:a16="http://schemas.microsoft.com/office/drawing/2014/main" id="{6D6EDCD4-6F29-8A2D-6FBA-DEC8CC671E15}"/>
              </a:ext>
              <a:ext uri="{C183D7F6-B498-43B3-948B-1728B52AA6E4}">
                <adec:decorative xmlns:adec="http://schemas.microsoft.com/office/drawing/2017/decorative" val="1"/>
              </a:ext>
            </a:extLst>
          </p:cNvPr>
          <p:cNvSpPr/>
          <p:nvPr userDrawn="1"/>
        </p:nvSpPr>
        <p:spPr>
          <a:xfrm>
            <a:off x="0" y="595800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CAC714B0-0DDB-95CC-7C6E-830ED5777ADD}"/>
              </a:ext>
              <a:ext uri="{C183D7F6-B498-43B3-948B-1728B52AA6E4}">
                <adec:decorative xmlns:adec="http://schemas.microsoft.com/office/drawing/2017/decorative" val="1"/>
              </a:ext>
            </a:extLst>
          </p:cNvPr>
          <p:cNvSpPr/>
          <p:nvPr userDrawn="1"/>
        </p:nvSpPr>
        <p:spPr>
          <a:xfrm>
            <a:off x="11292000" y="0"/>
            <a:ext cx="900000" cy="900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BF49EAC9-AC82-F9DD-E2C4-B40F4877BEE8}"/>
              </a:ext>
            </a:extLst>
          </p:cNvPr>
          <p:cNvSpPr>
            <a:spLocks noGrp="1"/>
          </p:cNvSpPr>
          <p:nvPr>
            <p:ph type="dt" sz="half" idx="38"/>
          </p:nvPr>
        </p:nvSpPr>
        <p:spPr/>
        <p:txBody>
          <a:bodyPr/>
          <a:lstStyle/>
          <a:p>
            <a:r>
              <a:rPr lang="en-US" altLang="zh-CN"/>
              <a:t>04/26/2025</a:t>
            </a:r>
          </a:p>
        </p:txBody>
      </p:sp>
      <p:sp>
        <p:nvSpPr>
          <p:cNvPr id="9" name="Footer Placeholder 8">
            <a:extLst>
              <a:ext uri="{FF2B5EF4-FFF2-40B4-BE49-F238E27FC236}">
                <a16:creationId xmlns:a16="http://schemas.microsoft.com/office/drawing/2014/main" id="{73E71126-375B-BBFF-8783-D41C61864E2B}"/>
              </a:ext>
            </a:extLst>
          </p:cNvPr>
          <p:cNvSpPr>
            <a:spLocks noGrp="1"/>
          </p:cNvSpPr>
          <p:nvPr>
            <p:ph type="ftr" sz="quarter" idx="39"/>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31CDE54-93FD-1D9C-35AF-6DE8ED74719A}"/>
              </a:ext>
            </a:extLst>
          </p:cNvPr>
          <p:cNvSpPr>
            <a:spLocks noGrp="1"/>
          </p:cNvSpPr>
          <p:nvPr>
            <p:ph type="sldNum" sz="half" idx="40"/>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531118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4-item Lists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l">
              <a:defRPr sz="3600" b="0" baseline="0"/>
            </a:lvl1pPr>
          </a:lstStyle>
          <a:p>
            <a:r>
              <a:rPr lang="en-US"/>
              <a:t>Click to edit Master title style</a:t>
            </a:r>
          </a:p>
        </p:txBody>
      </p:sp>
      <p:sp>
        <p:nvSpPr>
          <p:cNvPr id="6" name="Text Placeholder 39">
            <a:extLst>
              <a:ext uri="{FF2B5EF4-FFF2-40B4-BE49-F238E27FC236}">
                <a16:creationId xmlns:a16="http://schemas.microsoft.com/office/drawing/2014/main" id="{0CDB7728-FEF6-A8C0-F28F-5A2A5044E626}"/>
              </a:ext>
            </a:extLst>
          </p:cNvPr>
          <p:cNvSpPr>
            <a:spLocks noGrp="1"/>
          </p:cNvSpPr>
          <p:nvPr>
            <p:ph type="body" sz="quarter" idx="27"/>
          </p:nvPr>
        </p:nvSpPr>
        <p:spPr>
          <a:xfrm>
            <a:off x="844001"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Text Placeholder 39">
            <a:extLst>
              <a:ext uri="{FF2B5EF4-FFF2-40B4-BE49-F238E27FC236}">
                <a16:creationId xmlns:a16="http://schemas.microsoft.com/office/drawing/2014/main" id="{49EE54AB-450B-722E-CF2E-43CD14D88051}"/>
              </a:ext>
            </a:extLst>
          </p:cNvPr>
          <p:cNvSpPr>
            <a:spLocks noGrp="1"/>
          </p:cNvSpPr>
          <p:nvPr>
            <p:ph type="body" sz="quarter" idx="32"/>
          </p:nvPr>
        </p:nvSpPr>
        <p:spPr>
          <a:xfrm>
            <a:off x="844001"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E63A3898-F5B7-2B81-0A78-86E32E879712}"/>
              </a:ext>
            </a:extLst>
          </p:cNvPr>
          <p:cNvSpPr>
            <a:spLocks noGrp="1"/>
          </p:cNvSpPr>
          <p:nvPr>
            <p:ph type="body" sz="quarter" idx="28"/>
          </p:nvPr>
        </p:nvSpPr>
        <p:spPr>
          <a:xfrm>
            <a:off x="844000"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5" name="Text Placeholder 39">
            <a:extLst>
              <a:ext uri="{FF2B5EF4-FFF2-40B4-BE49-F238E27FC236}">
                <a16:creationId xmlns:a16="http://schemas.microsoft.com/office/drawing/2014/main" id="{BD7576FA-6EF0-5AA4-B90A-63BF2165D966}"/>
              </a:ext>
            </a:extLst>
          </p:cNvPr>
          <p:cNvSpPr>
            <a:spLocks noGrp="1"/>
          </p:cNvSpPr>
          <p:nvPr>
            <p:ph type="body" sz="quarter" idx="34"/>
          </p:nvPr>
        </p:nvSpPr>
        <p:spPr>
          <a:xfrm>
            <a:off x="844001"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323A180-A98F-AC1A-DCC2-E759F8459258}"/>
              </a:ext>
            </a:extLst>
          </p:cNvPr>
          <p:cNvSpPr>
            <a:spLocks noGrp="1"/>
          </p:cNvSpPr>
          <p:nvPr>
            <p:ph type="body" sz="quarter" idx="29"/>
          </p:nvPr>
        </p:nvSpPr>
        <p:spPr>
          <a:xfrm>
            <a:off x="4306882" y="2064569"/>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2E36B47F-54DF-FD45-C142-8BDBF1EA313E}"/>
              </a:ext>
            </a:extLst>
          </p:cNvPr>
          <p:cNvSpPr>
            <a:spLocks noGrp="1"/>
          </p:cNvSpPr>
          <p:nvPr>
            <p:ph type="body" sz="quarter" idx="33"/>
          </p:nvPr>
        </p:nvSpPr>
        <p:spPr>
          <a:xfrm>
            <a:off x="4306883" y="2966508"/>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A0B55E9E-7E9A-93B7-43B9-7B34C2532CB3}"/>
              </a:ext>
            </a:extLst>
          </p:cNvPr>
          <p:cNvSpPr>
            <a:spLocks noGrp="1"/>
          </p:cNvSpPr>
          <p:nvPr>
            <p:ph type="body" sz="quarter" idx="30"/>
          </p:nvPr>
        </p:nvSpPr>
        <p:spPr>
          <a:xfrm>
            <a:off x="4306882" y="4159453"/>
            <a:ext cx="3241114" cy="776526"/>
          </a:xfrm>
        </p:spPr>
        <p:txBody>
          <a:bodyPr lIns="0" tIns="0" rIns="0" bIns="0" anchor="b">
            <a:noAutofit/>
          </a:bodyPr>
          <a:lstStyle>
            <a:lvl1pPr marL="0" indent="0" algn="l">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Text Placeholder 39">
            <a:extLst>
              <a:ext uri="{FF2B5EF4-FFF2-40B4-BE49-F238E27FC236}">
                <a16:creationId xmlns:a16="http://schemas.microsoft.com/office/drawing/2014/main" id="{8E7E6D19-929F-FDF7-959E-32298D8173AA}"/>
              </a:ext>
            </a:extLst>
          </p:cNvPr>
          <p:cNvSpPr>
            <a:spLocks noGrp="1"/>
          </p:cNvSpPr>
          <p:nvPr>
            <p:ph type="body" sz="quarter" idx="35"/>
          </p:nvPr>
        </p:nvSpPr>
        <p:spPr>
          <a:xfrm>
            <a:off x="4306883" y="5061042"/>
            <a:ext cx="3241113" cy="1110012"/>
          </a:xfrm>
        </p:spPr>
        <p:txBody>
          <a:bodyPr lIns="0" tIns="0" rIns="0" bIns="0" anchor="t">
            <a:noAutofit/>
          </a:bodyPr>
          <a:lstStyle>
            <a:lvl1pPr marL="0" indent="0" algn="l">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Picture Placeholder 19">
            <a:extLst>
              <a:ext uri="{FF2B5EF4-FFF2-40B4-BE49-F238E27FC236}">
                <a16:creationId xmlns:a16="http://schemas.microsoft.com/office/drawing/2014/main" id="{CFBF3E1B-B374-E67A-B307-E7808463B102}"/>
              </a:ext>
            </a:extLst>
          </p:cNvPr>
          <p:cNvSpPr>
            <a:spLocks noGrp="1"/>
          </p:cNvSpPr>
          <p:nvPr>
            <p:ph type="pic" sz="quarter" idx="21"/>
          </p:nvPr>
        </p:nvSpPr>
        <p:spPr>
          <a:xfrm>
            <a:off x="8093484" y="2457906"/>
            <a:ext cx="3171870" cy="3713149"/>
          </a:xfrm>
          <a:custGeom>
            <a:avLst/>
            <a:gdLst>
              <a:gd name="connsiteX0" fmla="*/ 0 w 3171870"/>
              <a:gd name="connsiteY0" fmla="*/ 0 h 3713149"/>
              <a:gd name="connsiteX1" fmla="*/ 3171870 w 3171870"/>
              <a:gd name="connsiteY1" fmla="*/ 0 h 3713149"/>
              <a:gd name="connsiteX2" fmla="*/ 3171870 w 3171870"/>
              <a:gd name="connsiteY2" fmla="*/ 3713149 h 3713149"/>
              <a:gd name="connsiteX3" fmla="*/ 0 w 3171870"/>
              <a:gd name="connsiteY3" fmla="*/ 3713149 h 3713149"/>
            </a:gdLst>
            <a:ahLst/>
            <a:cxnLst>
              <a:cxn ang="0">
                <a:pos x="connsiteX0" y="connsiteY0"/>
              </a:cxn>
              <a:cxn ang="0">
                <a:pos x="connsiteX1" y="connsiteY1"/>
              </a:cxn>
              <a:cxn ang="0">
                <a:pos x="connsiteX2" y="connsiteY2"/>
              </a:cxn>
              <a:cxn ang="0">
                <a:pos x="connsiteX3" y="connsiteY3"/>
              </a:cxn>
            </a:cxnLst>
            <a:rect l="l" t="t" r="r" b="b"/>
            <a:pathLst>
              <a:path w="3171870" h="3713149">
                <a:moveTo>
                  <a:pt x="0" y="0"/>
                </a:moveTo>
                <a:lnTo>
                  <a:pt x="3171870" y="0"/>
                </a:lnTo>
                <a:lnTo>
                  <a:pt x="3171870" y="3713149"/>
                </a:lnTo>
                <a:lnTo>
                  <a:pt x="0" y="3713149"/>
                </a:lnTo>
                <a:close/>
              </a:path>
            </a:pathLst>
          </a:custGeom>
        </p:spPr>
        <p:txBody>
          <a:bodyPr wrap="square">
            <a:noAutofit/>
          </a:bodyPr>
          <a:lstStyle/>
          <a:p>
            <a:endParaRPr lang="en-US"/>
          </a:p>
        </p:txBody>
      </p:sp>
      <p:sp>
        <p:nvSpPr>
          <p:cNvPr id="7" name="Freeform 17">
            <a:extLst>
              <a:ext uri="{FF2B5EF4-FFF2-40B4-BE49-F238E27FC236}">
                <a16:creationId xmlns:a16="http://schemas.microsoft.com/office/drawing/2014/main" id="{6DDC3130-A3C3-7AE6-BC41-5676558A9297}"/>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1" name="Freeform: Shape 10">
            <a:extLst>
              <a:ext uri="{FF2B5EF4-FFF2-40B4-BE49-F238E27FC236}">
                <a16:creationId xmlns:a16="http://schemas.microsoft.com/office/drawing/2014/main" id="{B09B643E-CE5D-1852-BB2C-C13807CF7F52}"/>
              </a:ext>
              <a:ext uri="{C183D7F6-B498-43B3-948B-1728B52AA6E4}">
                <adec:decorative xmlns:adec="http://schemas.microsoft.com/office/drawing/2017/decorative" val="1"/>
              </a:ext>
            </a:extLst>
          </p:cNvPr>
          <p:cNvSpPr/>
          <p:nvPr userDrawn="1"/>
        </p:nvSpPr>
        <p:spPr>
          <a:xfrm>
            <a:off x="2" y="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2" name="Freeform 17">
            <a:extLst>
              <a:ext uri="{FF2B5EF4-FFF2-40B4-BE49-F238E27FC236}">
                <a16:creationId xmlns:a16="http://schemas.microsoft.com/office/drawing/2014/main" id="{6C9DB915-08DF-0AC5-9A2A-F401116E05C8}"/>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Date Placeholder 8">
            <a:extLst>
              <a:ext uri="{FF2B5EF4-FFF2-40B4-BE49-F238E27FC236}">
                <a16:creationId xmlns:a16="http://schemas.microsoft.com/office/drawing/2014/main" id="{79D6E9F3-F603-7F3B-A0F8-9EECCC65B573}"/>
              </a:ext>
            </a:extLst>
          </p:cNvPr>
          <p:cNvSpPr>
            <a:spLocks noGrp="1"/>
          </p:cNvSpPr>
          <p:nvPr>
            <p:ph type="dt" sz="half" idx="36"/>
          </p:nvPr>
        </p:nvSpPr>
        <p:spPr/>
        <p:txBody>
          <a:bodyPr/>
          <a:lstStyle/>
          <a:p>
            <a:r>
              <a:rPr lang="en-US" altLang="zh-CN"/>
              <a:t>04/26/2025</a:t>
            </a:r>
          </a:p>
        </p:txBody>
      </p:sp>
      <p:sp>
        <p:nvSpPr>
          <p:cNvPr id="10" name="Footer Placeholder 9">
            <a:extLst>
              <a:ext uri="{FF2B5EF4-FFF2-40B4-BE49-F238E27FC236}">
                <a16:creationId xmlns:a16="http://schemas.microsoft.com/office/drawing/2014/main" id="{53F5DB2C-485D-D8D2-8C1F-E4EA8040EE7C}"/>
              </a:ext>
            </a:extLst>
          </p:cNvPr>
          <p:cNvSpPr>
            <a:spLocks noGrp="1"/>
          </p:cNvSpPr>
          <p:nvPr>
            <p:ph type="ftr" sz="quarter" idx="37"/>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5A11E9E-D44F-E555-A2BB-14D6FE777822}"/>
              </a:ext>
            </a:extLst>
          </p:cNvPr>
          <p:cNvSpPr>
            <a:spLocks noGrp="1"/>
          </p:cNvSpPr>
          <p:nvPr>
            <p:ph type="sldNum" sz="half" idx="38"/>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7943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lIns="0" tIns="0" rIns="0" bIns="0" anchor="b">
            <a:noAutofit/>
          </a:bodyPr>
          <a:lstStyle>
            <a:lvl1pPr algn="l">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7" y="4617138"/>
            <a:ext cx="7835927" cy="1313762"/>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Content Placeholder 10">
            <a:extLst>
              <a:ext uri="{FF2B5EF4-FFF2-40B4-BE49-F238E27FC236}">
                <a16:creationId xmlns:a16="http://schemas.microsoft.com/office/drawing/2014/main" id="{BF866237-3EC3-0269-92E0-80E4D6E11C96}"/>
              </a:ext>
            </a:extLst>
          </p:cNvPr>
          <p:cNvSpPr>
            <a:spLocks noGrp="1"/>
          </p:cNvSpPr>
          <p:nvPr>
            <p:ph sz="quarter" idx="13" hasCustomPrompt="1"/>
          </p:nvPr>
        </p:nvSpPr>
        <p:spPr>
          <a:xfrm>
            <a:off x="657225" y="6076543"/>
            <a:ext cx="2155825" cy="305614"/>
          </a:xfrm>
        </p:spPr>
        <p:txBody>
          <a:bodyPr lIns="0" tIns="0" rIns="0" bIns="0" anchor="b">
            <a:noAutofit/>
          </a:bodyPr>
          <a:lstStyle>
            <a:lvl1pPr marL="0" indent="0">
              <a:spcBef>
                <a:spcPts val="0"/>
              </a:spcBef>
              <a:buNone/>
              <a:defRPr sz="1600"/>
            </a:lvl1pPr>
          </a:lstStyle>
          <a:p>
            <a:pPr lvl="0"/>
            <a:r>
              <a:rPr lang="en-US"/>
              <a:t>Presenter Name</a:t>
            </a:r>
          </a:p>
        </p:txBody>
      </p:sp>
      <p:sp>
        <p:nvSpPr>
          <p:cNvPr id="9" name="Freeform 10">
            <a:extLst>
              <a:ext uri="{FF2B5EF4-FFF2-40B4-BE49-F238E27FC236}">
                <a16:creationId xmlns:a16="http://schemas.microsoft.com/office/drawing/2014/main" id="{C97D63AA-10AF-817C-3FA8-C3C3CD7F0F84}"/>
              </a:ext>
              <a:ext uri="{C183D7F6-B498-43B3-948B-1728B52AA6E4}">
                <adec:decorative xmlns:adec="http://schemas.microsoft.com/office/drawing/2017/decorative" val="1"/>
              </a:ext>
            </a:extLst>
          </p:cNvPr>
          <p:cNvSpPr/>
          <p:nvPr userDrawn="1"/>
        </p:nvSpPr>
        <p:spPr>
          <a:xfrm rot="5400000">
            <a:off x="-664664" y="3164196"/>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40785FC4-EF47-6A5D-4541-E3290578319B}"/>
              </a:ext>
              <a:ext uri="{C183D7F6-B498-43B3-948B-1728B52AA6E4}">
                <adec:decorative xmlns:adec="http://schemas.microsoft.com/office/drawing/2017/decorative" val="1"/>
              </a:ext>
            </a:extLst>
          </p:cNvPr>
          <p:cNvSpPr/>
          <p:nvPr userDrawn="1"/>
        </p:nvSpPr>
        <p:spPr>
          <a:xfrm>
            <a:off x="0" y="0"/>
            <a:ext cx="1947336" cy="61800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5">
            <a:extLst>
              <a:ext uri="{FF2B5EF4-FFF2-40B4-BE49-F238E27FC236}">
                <a16:creationId xmlns:a16="http://schemas.microsoft.com/office/drawing/2014/main" id="{D0429B91-8BA2-60E1-F6A1-5A2359A9BA50}"/>
              </a:ext>
              <a:ext uri="{C183D7F6-B498-43B3-948B-1728B52AA6E4}">
                <adec:decorative xmlns:adec="http://schemas.microsoft.com/office/drawing/2017/decorative" val="1"/>
              </a:ext>
            </a:extLst>
          </p:cNvPr>
          <p:cNvSpPr/>
          <p:nvPr userDrawn="1"/>
        </p:nvSpPr>
        <p:spPr>
          <a:xfrm>
            <a:off x="8791576" y="0"/>
            <a:ext cx="3400423"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C161778-1D47-03FB-2618-74C2B6261BF3}"/>
              </a:ext>
            </a:extLst>
          </p:cNvPr>
          <p:cNvSpPr>
            <a:spLocks noGrp="1"/>
          </p:cNvSpPr>
          <p:nvPr>
            <p:ph type="dt" sz="half" idx="14"/>
          </p:nvPr>
        </p:nvSpPr>
        <p:spPr/>
        <p:txBody>
          <a:bodyPr/>
          <a:lstStyle/>
          <a:p>
            <a:r>
              <a:rPr lang="en-US" altLang="zh-CN"/>
              <a:t>04/26/2025</a:t>
            </a:r>
          </a:p>
        </p:txBody>
      </p:sp>
      <p:sp>
        <p:nvSpPr>
          <p:cNvPr id="12" name="Footer Placeholder 11">
            <a:extLst>
              <a:ext uri="{FF2B5EF4-FFF2-40B4-BE49-F238E27FC236}">
                <a16:creationId xmlns:a16="http://schemas.microsoft.com/office/drawing/2014/main" id="{CB1058D4-5B1B-F17E-835A-97462D0DF265}"/>
              </a:ext>
            </a:extLst>
          </p:cNvPr>
          <p:cNvSpPr>
            <a:spLocks noGrp="1"/>
          </p:cNvSpPr>
          <p:nvPr>
            <p:ph type="ftr" sz="quarter" idx="15"/>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6910C1ED-0F4E-7284-E1D0-5D5DCFA95E9D}"/>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3943953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item Lists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E4376F32-4FB3-093D-D835-4F9E3EF02953}"/>
              </a:ext>
            </a:extLst>
          </p:cNvPr>
          <p:cNvSpPr>
            <a:spLocks noGrp="1"/>
          </p:cNvSpPr>
          <p:nvPr>
            <p:ph type="pic" sz="quarter" idx="39"/>
          </p:nvPr>
        </p:nvSpPr>
        <p:spPr>
          <a:xfrm>
            <a:off x="132233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5" name="Text Placeholder 39">
            <a:extLst>
              <a:ext uri="{FF2B5EF4-FFF2-40B4-BE49-F238E27FC236}">
                <a16:creationId xmlns:a16="http://schemas.microsoft.com/office/drawing/2014/main" id="{05A2EEB6-D088-5DC9-20BF-BFB26FA5A5AD}"/>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C4EE7C5F-791A-45FB-8A87-0764EC0F7EA6}"/>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Picture Placeholder 11">
            <a:extLst>
              <a:ext uri="{FF2B5EF4-FFF2-40B4-BE49-F238E27FC236}">
                <a16:creationId xmlns:a16="http://schemas.microsoft.com/office/drawing/2014/main" id="{20F278EE-C4BD-3786-017F-D093EE2465E3}"/>
              </a:ext>
            </a:extLst>
          </p:cNvPr>
          <p:cNvSpPr>
            <a:spLocks noGrp="1"/>
          </p:cNvSpPr>
          <p:nvPr>
            <p:ph type="pic" sz="quarter" idx="40"/>
          </p:nvPr>
        </p:nvSpPr>
        <p:spPr>
          <a:xfrm>
            <a:off x="4017396"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7" name="Text Placeholder 39">
            <a:extLst>
              <a:ext uri="{FF2B5EF4-FFF2-40B4-BE49-F238E27FC236}">
                <a16:creationId xmlns:a16="http://schemas.microsoft.com/office/drawing/2014/main" id="{E907BA94-FBBF-0166-CAA4-81B432510CA3}"/>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8" name="Text Placeholder 39">
            <a:extLst>
              <a:ext uri="{FF2B5EF4-FFF2-40B4-BE49-F238E27FC236}">
                <a16:creationId xmlns:a16="http://schemas.microsoft.com/office/drawing/2014/main" id="{41B9B884-D83C-E348-9F47-95210A1C58EF}"/>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3" name="Picture Placeholder 12">
            <a:extLst>
              <a:ext uri="{FF2B5EF4-FFF2-40B4-BE49-F238E27FC236}">
                <a16:creationId xmlns:a16="http://schemas.microsoft.com/office/drawing/2014/main" id="{766D4AC7-BBFA-F617-DD11-9E649A104652}"/>
              </a:ext>
            </a:extLst>
          </p:cNvPr>
          <p:cNvSpPr>
            <a:spLocks noGrp="1"/>
          </p:cNvSpPr>
          <p:nvPr>
            <p:ph type="pic" sz="quarter" idx="41"/>
          </p:nvPr>
        </p:nvSpPr>
        <p:spPr>
          <a:xfrm>
            <a:off x="6723080"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19" name="Text Placeholder 39">
            <a:extLst>
              <a:ext uri="{FF2B5EF4-FFF2-40B4-BE49-F238E27FC236}">
                <a16:creationId xmlns:a16="http://schemas.microsoft.com/office/drawing/2014/main" id="{AD702C90-A059-E7DB-144B-1C0F8614AF9B}"/>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Text Placeholder 39">
            <a:extLst>
              <a:ext uri="{FF2B5EF4-FFF2-40B4-BE49-F238E27FC236}">
                <a16:creationId xmlns:a16="http://schemas.microsoft.com/office/drawing/2014/main" id="{ED5D17F8-5B75-5980-3CDC-4B800A1D114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Picture Placeholder 13">
            <a:extLst>
              <a:ext uri="{FF2B5EF4-FFF2-40B4-BE49-F238E27FC236}">
                <a16:creationId xmlns:a16="http://schemas.microsoft.com/office/drawing/2014/main" id="{E5520C32-89CC-39E4-5415-855B48F4B675}"/>
              </a:ext>
            </a:extLst>
          </p:cNvPr>
          <p:cNvSpPr>
            <a:spLocks noGrp="1"/>
          </p:cNvSpPr>
          <p:nvPr>
            <p:ph type="pic" sz="quarter" idx="42"/>
          </p:nvPr>
        </p:nvSpPr>
        <p:spPr>
          <a:xfrm>
            <a:off x="9428764" y="2092306"/>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txBody>
          <a:bodyPr wrap="square">
            <a:noAutofit/>
          </a:bodyPr>
          <a:lstStyle/>
          <a:p>
            <a:endParaRPr lang="en-US"/>
          </a:p>
        </p:txBody>
      </p:sp>
      <p:sp>
        <p:nvSpPr>
          <p:cNvPr id="22" name="Text Placeholder 39">
            <a:extLst>
              <a:ext uri="{FF2B5EF4-FFF2-40B4-BE49-F238E27FC236}">
                <a16:creationId xmlns:a16="http://schemas.microsoft.com/office/drawing/2014/main" id="{64E5BA67-245A-910F-EAEA-9B164985426F}"/>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Text Placeholder 39">
            <a:extLst>
              <a:ext uri="{FF2B5EF4-FFF2-40B4-BE49-F238E27FC236}">
                <a16:creationId xmlns:a16="http://schemas.microsoft.com/office/drawing/2014/main" id="{51F6A6FF-8374-DF50-94EF-3C86220F1035}"/>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5" name="Freeform 10">
            <a:extLst>
              <a:ext uri="{FF2B5EF4-FFF2-40B4-BE49-F238E27FC236}">
                <a16:creationId xmlns:a16="http://schemas.microsoft.com/office/drawing/2014/main" id="{677315A8-46EF-5456-554B-CFD019DDB16C}"/>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9265D351-7CFF-ACCB-1499-5251773F349C}"/>
              </a:ext>
            </a:extLst>
          </p:cNvPr>
          <p:cNvSpPr>
            <a:spLocks noGrp="1"/>
          </p:cNvSpPr>
          <p:nvPr>
            <p:ph type="dt" sz="half" idx="49"/>
          </p:nvPr>
        </p:nvSpPr>
        <p:spPr/>
        <p:txBody>
          <a:bodyPr/>
          <a:lstStyle/>
          <a:p>
            <a:r>
              <a:rPr lang="en-US" altLang="zh-CN"/>
              <a:t>04/26/2025</a:t>
            </a:r>
          </a:p>
        </p:txBody>
      </p:sp>
      <p:sp>
        <p:nvSpPr>
          <p:cNvPr id="9" name="Footer Placeholder 8">
            <a:extLst>
              <a:ext uri="{FF2B5EF4-FFF2-40B4-BE49-F238E27FC236}">
                <a16:creationId xmlns:a16="http://schemas.microsoft.com/office/drawing/2014/main" id="{BC49C9E8-1A47-560D-4929-E524B64445A3}"/>
              </a:ext>
            </a:extLst>
          </p:cNvPr>
          <p:cNvSpPr>
            <a:spLocks noGrp="1"/>
          </p:cNvSpPr>
          <p:nvPr>
            <p:ph type="ftr" sz="quarter" idx="5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3243AEA6-B1A4-1C35-904B-AE7DA7C24494}"/>
              </a:ext>
            </a:extLst>
          </p:cNvPr>
          <p:cNvSpPr>
            <a:spLocks noGrp="1"/>
          </p:cNvSpPr>
          <p:nvPr>
            <p:ph type="sldNum" sz="half" idx="51"/>
          </p:nvPr>
        </p:nvSpPr>
        <p:spPr/>
        <p:txBody>
          <a:bodyPr/>
          <a:lstStyle/>
          <a:p>
            <a:fld id="{64D095EA-18D5-4754-B677-EAAE710458D2}" type="slidenum">
              <a:rPr lang="en-US" altLang="zh-CN" smtClean="0"/>
              <a:pPr/>
              <a:t>‹Nº›</a:t>
            </a:fld>
            <a:endParaRPr lang="en-US" altLang="zh-CN"/>
          </a:p>
        </p:txBody>
      </p:sp>
      <p:sp>
        <p:nvSpPr>
          <p:cNvPr id="6" name="Freeform 10">
            <a:extLst>
              <a:ext uri="{FF2B5EF4-FFF2-40B4-BE49-F238E27FC236}">
                <a16:creationId xmlns:a16="http://schemas.microsoft.com/office/drawing/2014/main" id="{38F4515C-99B9-2D48-1FDB-724091897AE4}"/>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231971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item Lists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baseline="0"/>
            </a:lvl1pPr>
          </a:lstStyle>
          <a:p>
            <a:r>
              <a:rPr lang="en-US"/>
              <a:t>Click to edit Master title style</a:t>
            </a:r>
          </a:p>
        </p:txBody>
      </p:sp>
      <p:sp>
        <p:nvSpPr>
          <p:cNvPr id="22" name="Rectangle 21">
            <a:extLst>
              <a:ext uri="{FF2B5EF4-FFF2-40B4-BE49-F238E27FC236}">
                <a16:creationId xmlns:a16="http://schemas.microsoft.com/office/drawing/2014/main" id="{D04B793B-FE1B-6285-CB8E-8986809C3F45}"/>
              </a:ext>
              <a:ext uri="{C183D7F6-B498-43B3-948B-1728B52AA6E4}">
                <adec:decorative xmlns:adec="http://schemas.microsoft.com/office/drawing/2017/decorative" val="1"/>
              </a:ext>
            </a:extLst>
          </p:cNvPr>
          <p:cNvSpPr/>
          <p:nvPr userDrawn="1"/>
        </p:nvSpPr>
        <p:spPr>
          <a:xfrm rot="2700000">
            <a:off x="159544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 Placeholder 22">
            <a:extLst>
              <a:ext uri="{FF2B5EF4-FFF2-40B4-BE49-F238E27FC236}">
                <a16:creationId xmlns:a16="http://schemas.microsoft.com/office/drawing/2014/main" id="{AE8A8674-6A2C-78A3-885D-55C088B06985}"/>
              </a:ext>
            </a:extLst>
          </p:cNvPr>
          <p:cNvSpPr>
            <a:spLocks noGrp="1"/>
          </p:cNvSpPr>
          <p:nvPr>
            <p:ph type="body" sz="quarter" idx="53" hasCustomPrompt="1"/>
          </p:nvPr>
        </p:nvSpPr>
        <p:spPr>
          <a:xfrm>
            <a:off x="1775855" y="2555875"/>
            <a:ext cx="538162" cy="471988"/>
          </a:xfrm>
        </p:spPr>
        <p:txBody>
          <a:bodyPr lIns="0" tIns="0" rIns="0" bIns="0" anchor="ctr">
            <a:noAutofit/>
          </a:bodyPr>
          <a:lstStyle>
            <a:lvl1pPr marL="0" indent="0" algn="ctr">
              <a:lnSpc>
                <a:spcPct val="100000"/>
              </a:lnSpc>
              <a:spcBef>
                <a:spcPts val="0"/>
              </a:spcBef>
              <a:buNone/>
              <a:defRPr sz="2000" b="1" baseline="0"/>
            </a:lvl1pPr>
          </a:lstStyle>
          <a:p>
            <a:pPr lvl="0"/>
            <a:r>
              <a:rPr lang="en-US"/>
              <a:t>01</a:t>
            </a:r>
          </a:p>
        </p:txBody>
      </p:sp>
      <p:sp>
        <p:nvSpPr>
          <p:cNvPr id="11" name="Text Placeholder 39">
            <a:extLst>
              <a:ext uri="{FF2B5EF4-FFF2-40B4-BE49-F238E27FC236}">
                <a16:creationId xmlns:a16="http://schemas.microsoft.com/office/drawing/2014/main" id="{E43A858A-91C9-3821-CE0E-B8560BABAAD0}"/>
              </a:ext>
            </a:extLst>
          </p:cNvPr>
          <p:cNvSpPr>
            <a:spLocks noGrp="1"/>
          </p:cNvSpPr>
          <p:nvPr>
            <p:ph type="body" sz="quarter" idx="27"/>
          </p:nvPr>
        </p:nvSpPr>
        <p:spPr>
          <a:xfrm>
            <a:off x="84931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2" name="Text Placeholder 39">
            <a:extLst>
              <a:ext uri="{FF2B5EF4-FFF2-40B4-BE49-F238E27FC236}">
                <a16:creationId xmlns:a16="http://schemas.microsoft.com/office/drawing/2014/main" id="{9CAF2C49-1346-8F16-115B-B7FF24FBBC29}"/>
              </a:ext>
            </a:extLst>
          </p:cNvPr>
          <p:cNvSpPr>
            <a:spLocks noGrp="1"/>
          </p:cNvSpPr>
          <p:nvPr>
            <p:ph type="body" sz="quarter" idx="32"/>
          </p:nvPr>
        </p:nvSpPr>
        <p:spPr>
          <a:xfrm>
            <a:off x="844000"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1" name="Rectangle 20">
            <a:extLst>
              <a:ext uri="{FF2B5EF4-FFF2-40B4-BE49-F238E27FC236}">
                <a16:creationId xmlns:a16="http://schemas.microsoft.com/office/drawing/2014/main" id="{7E9EF5B5-8530-E4D6-CF9A-48AD966AEC43}"/>
              </a:ext>
              <a:ext uri="{C183D7F6-B498-43B3-948B-1728B52AA6E4}">
                <adec:decorative xmlns:adec="http://schemas.microsoft.com/office/drawing/2017/decorative" val="1"/>
              </a:ext>
            </a:extLst>
          </p:cNvPr>
          <p:cNvSpPr/>
          <p:nvPr userDrawn="1"/>
        </p:nvSpPr>
        <p:spPr>
          <a:xfrm rot="2700000">
            <a:off x="4290502"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2">
            <a:extLst>
              <a:ext uri="{FF2B5EF4-FFF2-40B4-BE49-F238E27FC236}">
                <a16:creationId xmlns:a16="http://schemas.microsoft.com/office/drawing/2014/main" id="{9E3CF133-5941-82E8-E04A-DA0824EBD0E3}"/>
              </a:ext>
            </a:extLst>
          </p:cNvPr>
          <p:cNvSpPr>
            <a:spLocks noGrp="1"/>
          </p:cNvSpPr>
          <p:nvPr>
            <p:ph type="body" sz="quarter" idx="54" hasCustomPrompt="1"/>
          </p:nvPr>
        </p:nvSpPr>
        <p:spPr>
          <a:xfrm>
            <a:off x="4471925"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02</a:t>
            </a:r>
          </a:p>
        </p:txBody>
      </p:sp>
      <p:sp>
        <p:nvSpPr>
          <p:cNvPr id="13" name="Text Placeholder 39">
            <a:extLst>
              <a:ext uri="{FF2B5EF4-FFF2-40B4-BE49-F238E27FC236}">
                <a16:creationId xmlns:a16="http://schemas.microsoft.com/office/drawing/2014/main" id="{45B3CBFA-E3D3-AC2E-B510-A3E509B0C78B}"/>
              </a:ext>
            </a:extLst>
          </p:cNvPr>
          <p:cNvSpPr>
            <a:spLocks noGrp="1"/>
          </p:cNvSpPr>
          <p:nvPr>
            <p:ph type="body" sz="quarter" idx="43"/>
          </p:nvPr>
        </p:nvSpPr>
        <p:spPr>
          <a:xfrm>
            <a:off x="3544373"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4" name="Text Placeholder 39">
            <a:extLst>
              <a:ext uri="{FF2B5EF4-FFF2-40B4-BE49-F238E27FC236}">
                <a16:creationId xmlns:a16="http://schemas.microsoft.com/office/drawing/2014/main" id="{C4A03FA8-A059-D38F-9876-666DD0ECB57C}"/>
              </a:ext>
            </a:extLst>
          </p:cNvPr>
          <p:cNvSpPr>
            <a:spLocks noGrp="1"/>
          </p:cNvSpPr>
          <p:nvPr>
            <p:ph type="body" sz="quarter" idx="44"/>
          </p:nvPr>
        </p:nvSpPr>
        <p:spPr>
          <a:xfrm>
            <a:off x="3544373" y="4772803"/>
            <a:ext cx="2386947" cy="1109791"/>
          </a:xfrm>
        </p:spPr>
        <p:txBody>
          <a:bodyPr lIns="0" tIns="0" rIns="0" bIns="0" anchor="t">
            <a:noAutofit/>
          </a:bodyPr>
          <a:lstStyle>
            <a:lvl1pPr marL="0" indent="0" algn="ctr">
              <a:lnSpc>
                <a:spcPct val="120000"/>
              </a:lnSpc>
              <a:spcBef>
                <a:spcPts val="0"/>
              </a:spcBef>
              <a:buNone/>
              <a:defRPr sz="1400" b="0" baseline="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9" name="Rectangle 18">
            <a:extLst>
              <a:ext uri="{FF2B5EF4-FFF2-40B4-BE49-F238E27FC236}">
                <a16:creationId xmlns:a16="http://schemas.microsoft.com/office/drawing/2014/main" id="{A9CA5883-1BC2-4117-EA02-EC8AD2250CF4}"/>
              </a:ext>
              <a:ext uri="{C183D7F6-B498-43B3-948B-1728B52AA6E4}">
                <adec:decorative xmlns:adec="http://schemas.microsoft.com/office/drawing/2017/decorative" val="1"/>
              </a:ext>
            </a:extLst>
          </p:cNvPr>
          <p:cNvSpPr/>
          <p:nvPr userDrawn="1"/>
        </p:nvSpPr>
        <p:spPr>
          <a:xfrm rot="2700000">
            <a:off x="6996186"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2">
            <a:extLst>
              <a:ext uri="{FF2B5EF4-FFF2-40B4-BE49-F238E27FC236}">
                <a16:creationId xmlns:a16="http://schemas.microsoft.com/office/drawing/2014/main" id="{E026FB72-13D2-A672-8054-B2DD723FDAFC}"/>
              </a:ext>
            </a:extLst>
          </p:cNvPr>
          <p:cNvSpPr>
            <a:spLocks noGrp="1"/>
          </p:cNvSpPr>
          <p:nvPr>
            <p:ph type="body" sz="quarter" idx="55" hasCustomPrompt="1"/>
          </p:nvPr>
        </p:nvSpPr>
        <p:spPr>
          <a:xfrm>
            <a:off x="7177609"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03</a:t>
            </a:r>
          </a:p>
        </p:txBody>
      </p:sp>
      <p:sp>
        <p:nvSpPr>
          <p:cNvPr id="15" name="Text Placeholder 39">
            <a:extLst>
              <a:ext uri="{FF2B5EF4-FFF2-40B4-BE49-F238E27FC236}">
                <a16:creationId xmlns:a16="http://schemas.microsoft.com/office/drawing/2014/main" id="{7E338EE7-1C29-9EB1-7D4B-BE14FF1EF552}"/>
              </a:ext>
            </a:extLst>
          </p:cNvPr>
          <p:cNvSpPr>
            <a:spLocks noGrp="1"/>
          </p:cNvSpPr>
          <p:nvPr>
            <p:ph type="body" sz="quarter" idx="45"/>
          </p:nvPr>
        </p:nvSpPr>
        <p:spPr>
          <a:xfrm>
            <a:off x="6250057"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6" name="Text Placeholder 39">
            <a:extLst>
              <a:ext uri="{FF2B5EF4-FFF2-40B4-BE49-F238E27FC236}">
                <a16:creationId xmlns:a16="http://schemas.microsoft.com/office/drawing/2014/main" id="{1A88B820-9E83-5831-8899-B32462660AF2}"/>
              </a:ext>
            </a:extLst>
          </p:cNvPr>
          <p:cNvSpPr>
            <a:spLocks noGrp="1"/>
          </p:cNvSpPr>
          <p:nvPr>
            <p:ph type="body" sz="quarter" idx="46"/>
          </p:nvPr>
        </p:nvSpPr>
        <p:spPr>
          <a:xfrm>
            <a:off x="6250057"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20" name="Rectangle 19">
            <a:extLst>
              <a:ext uri="{FF2B5EF4-FFF2-40B4-BE49-F238E27FC236}">
                <a16:creationId xmlns:a16="http://schemas.microsoft.com/office/drawing/2014/main" id="{C0D94238-F4ED-1581-5C30-F99B2DD3BE6E}"/>
              </a:ext>
              <a:ext uri="{C183D7F6-B498-43B3-948B-1728B52AA6E4}">
                <adec:decorative xmlns:adec="http://schemas.microsoft.com/office/drawing/2017/decorative" val="1"/>
              </a:ext>
            </a:extLst>
          </p:cNvPr>
          <p:cNvSpPr/>
          <p:nvPr userDrawn="1"/>
        </p:nvSpPr>
        <p:spPr>
          <a:xfrm rot="2700000">
            <a:off x="9701870" y="2342604"/>
            <a:ext cx="900000" cy="90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2">
            <a:extLst>
              <a:ext uri="{FF2B5EF4-FFF2-40B4-BE49-F238E27FC236}">
                <a16:creationId xmlns:a16="http://schemas.microsoft.com/office/drawing/2014/main" id="{A8172AFA-E7F1-B55A-76C1-51D31BBCF2DA}"/>
              </a:ext>
            </a:extLst>
          </p:cNvPr>
          <p:cNvSpPr>
            <a:spLocks noGrp="1"/>
          </p:cNvSpPr>
          <p:nvPr>
            <p:ph type="body" sz="quarter" idx="56" hasCustomPrompt="1"/>
          </p:nvPr>
        </p:nvSpPr>
        <p:spPr>
          <a:xfrm>
            <a:off x="9883293" y="2555875"/>
            <a:ext cx="538162" cy="471988"/>
          </a:xfrm>
        </p:spPr>
        <p:txBody>
          <a:bodyPr lIns="0" tIns="0" rIns="0" bIns="0" anchor="ctr">
            <a:noAutofit/>
          </a:bodyPr>
          <a:lstStyle>
            <a:lvl1pPr marL="0" indent="0" algn="ctr">
              <a:lnSpc>
                <a:spcPct val="100000"/>
              </a:lnSpc>
              <a:spcBef>
                <a:spcPts val="0"/>
              </a:spcBef>
              <a:buNone/>
              <a:defRPr sz="2000" b="1"/>
            </a:lvl1pPr>
          </a:lstStyle>
          <a:p>
            <a:pPr lvl="0"/>
            <a:r>
              <a:rPr lang="en-US"/>
              <a:t>04</a:t>
            </a:r>
          </a:p>
        </p:txBody>
      </p:sp>
      <p:sp>
        <p:nvSpPr>
          <p:cNvPr id="18" name="Text Placeholder 39">
            <a:extLst>
              <a:ext uri="{FF2B5EF4-FFF2-40B4-BE49-F238E27FC236}">
                <a16:creationId xmlns:a16="http://schemas.microsoft.com/office/drawing/2014/main" id="{742CB665-6EEC-FF01-F8B6-BFDD82A1C9B1}"/>
              </a:ext>
            </a:extLst>
          </p:cNvPr>
          <p:cNvSpPr>
            <a:spLocks noGrp="1"/>
          </p:cNvSpPr>
          <p:nvPr>
            <p:ph type="body" sz="quarter" idx="48"/>
          </p:nvPr>
        </p:nvSpPr>
        <p:spPr>
          <a:xfrm>
            <a:off x="8955741" y="3605138"/>
            <a:ext cx="2392258" cy="1099928"/>
          </a:xfrm>
        </p:spPr>
        <p:txBody>
          <a:bodyPr lIns="0" tIns="0" rIns="0" bIns="0" anchor="ctr">
            <a:noAutofit/>
          </a:bodyPr>
          <a:lstStyle>
            <a:lvl1pPr marL="0" indent="0" algn="ctr">
              <a:lnSpc>
                <a:spcPct val="100000"/>
              </a:lnSpc>
              <a:spcBef>
                <a:spcPts val="0"/>
              </a:spcBef>
              <a:buNone/>
              <a:defRPr sz="1800" b="0" baseline="0">
                <a:latin typeface="+mj-lt"/>
                <a:ea typeface="+mj-ea"/>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17" name="Text Placeholder 39">
            <a:extLst>
              <a:ext uri="{FF2B5EF4-FFF2-40B4-BE49-F238E27FC236}">
                <a16:creationId xmlns:a16="http://schemas.microsoft.com/office/drawing/2014/main" id="{A0C05F80-E7A7-974F-11AE-37CA12917E41}"/>
              </a:ext>
            </a:extLst>
          </p:cNvPr>
          <p:cNvSpPr>
            <a:spLocks noGrp="1"/>
          </p:cNvSpPr>
          <p:nvPr>
            <p:ph type="body" sz="quarter" idx="47"/>
          </p:nvPr>
        </p:nvSpPr>
        <p:spPr>
          <a:xfrm>
            <a:off x="8955741" y="4772803"/>
            <a:ext cx="2386947" cy="1109791"/>
          </a:xfrm>
        </p:spPr>
        <p:txBody>
          <a:bodyPr lIns="0" tIns="0" rIns="0" bIns="0" anchor="t">
            <a:noAutofit/>
          </a:bodyPr>
          <a:lstStyle>
            <a:lvl1pPr marL="0" indent="0" algn="ctr">
              <a:lnSpc>
                <a:spcPct val="120000"/>
              </a:lnSpc>
              <a:spcBef>
                <a:spcPts val="0"/>
              </a:spcBef>
              <a:buNone/>
              <a:defRPr sz="1400" b="0">
                <a:latin typeface="+mn-lt"/>
              </a:defRPr>
            </a:lvl1pPr>
            <a:lvl2pPr marL="0" indent="0">
              <a:lnSpc>
                <a:spcPct val="100000"/>
              </a:lnSpc>
              <a:spcBef>
                <a:spcPts val="0"/>
              </a:spcBef>
              <a:defRPr sz="1800" b="1"/>
            </a:lvl2pPr>
            <a:lvl3pPr marL="0" indent="0">
              <a:lnSpc>
                <a:spcPct val="100000"/>
              </a:lnSpc>
              <a:spcBef>
                <a:spcPts val="0"/>
              </a:spcBef>
              <a:defRPr sz="1800" b="1"/>
            </a:lvl3pPr>
            <a:lvl4pPr marL="0" indent="0">
              <a:lnSpc>
                <a:spcPct val="100000"/>
              </a:lnSpc>
              <a:spcBef>
                <a:spcPts val="0"/>
              </a:spcBef>
              <a:defRPr sz="1800" b="1"/>
            </a:lvl4pPr>
            <a:lvl5pPr marL="0" indent="0">
              <a:lnSpc>
                <a:spcPct val="100000"/>
              </a:lnSpc>
              <a:spcBef>
                <a:spcPts val="0"/>
              </a:spcBef>
              <a:defRPr sz="1800" b="1"/>
            </a:lvl5pPr>
          </a:lstStyle>
          <a:p>
            <a:pPr lvl="0"/>
            <a:r>
              <a:rPr lang="en-US"/>
              <a:t>Click to edit Master text styles</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CF3B934A-5E56-386C-D8A1-F89B47535235}"/>
              </a:ext>
            </a:extLst>
          </p:cNvPr>
          <p:cNvSpPr>
            <a:spLocks noGrp="1"/>
          </p:cNvSpPr>
          <p:nvPr>
            <p:ph type="dt" sz="half" idx="57"/>
          </p:nvPr>
        </p:nvSpPr>
        <p:spPr/>
        <p:txBody>
          <a:bodyPr/>
          <a:lstStyle/>
          <a:p>
            <a:r>
              <a:rPr lang="en-US" altLang="zh-CN"/>
              <a:t>04/26/2025</a:t>
            </a:r>
          </a:p>
        </p:txBody>
      </p:sp>
      <p:sp>
        <p:nvSpPr>
          <p:cNvPr id="9" name="Footer Placeholder 8">
            <a:extLst>
              <a:ext uri="{FF2B5EF4-FFF2-40B4-BE49-F238E27FC236}">
                <a16:creationId xmlns:a16="http://schemas.microsoft.com/office/drawing/2014/main" id="{A01DED24-163D-B65F-BE20-40E3E89BA187}"/>
              </a:ext>
            </a:extLst>
          </p:cNvPr>
          <p:cNvSpPr>
            <a:spLocks noGrp="1"/>
          </p:cNvSpPr>
          <p:nvPr>
            <p:ph type="ftr" sz="quarter" idx="58"/>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94EC2C11-1B85-1A51-4D3C-613DDEF59E4C}"/>
              </a:ext>
            </a:extLst>
          </p:cNvPr>
          <p:cNvSpPr>
            <a:spLocks noGrp="1"/>
          </p:cNvSpPr>
          <p:nvPr>
            <p:ph type="sldNum" sz="half" idx="59"/>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698163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lIns="0" tIns="0" rIns="0" bIns="0" anchor="ctr">
            <a:no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474839"/>
            <a:ext cx="10504000" cy="4551241"/>
          </a:xfrm>
        </p:spPr>
        <p:txBody>
          <a:bodyPr lIns="0" tIns="0" rIns="0" bIns="0">
            <a:noAutofit/>
          </a:bodyPr>
          <a:lstStyle>
            <a:lvl1pPr marL="0" indent="0">
              <a:buFont typeface="Arial" panose="020B0604020202020204" pitchFamily="34" charse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E7076EBE-8B9B-D80E-9D47-670E9B0CEEBC}"/>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E827913-4E68-200E-74E6-BA627AD330B7}"/>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1287268E-5E3E-2AD7-B2AC-3E79A405DDBE}"/>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34BFE119-0E16-F9DF-FDDF-999CD986B73D}"/>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EE75046-A216-B975-2CE2-CAC7ADC2F49E}"/>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990095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lIns="0" tIns="0" rIns="0" bIns="0" anchor="ctr">
            <a:normAutofit/>
          </a:bodyPr>
          <a:lstStyle>
            <a:lvl1pPr>
              <a:defRPr sz="2400" b="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F5E03-29BB-BE4A-E176-199F574D4588}"/>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B900FA5B-BE86-69EC-2B18-32D177B8C260}"/>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ACBA68EB-985E-2769-ED1E-68DF9609ABEE}"/>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855130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44000" y="1945532"/>
            <a:ext cx="10504000" cy="4080548"/>
          </a:xfrm>
        </p:spPr>
        <p:txBody>
          <a:bodyPr lIns="0" tIns="0" rIns="0" bIns="0">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AEE4976D-B589-0C31-E7E9-4482138CF801}"/>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8" name="Freeform 17">
            <a:extLst>
              <a:ext uri="{FF2B5EF4-FFF2-40B4-BE49-F238E27FC236}">
                <a16:creationId xmlns:a16="http://schemas.microsoft.com/office/drawing/2014/main" id="{69F5D76E-8F7F-EBB8-F6C2-59CB707B8E78}"/>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r>
              <a:rPr lang="en-US" altLang="zh-CN" dirty="0"/>
              <a:t>04/26/2025</a:t>
            </a:r>
            <a:fld id="{990E4242-8CA0-457D-B3B1-7D78B4164321}" type="datetime1">
              <a:rPr lang="en-US" smtClean="0"/>
              <a:pPr/>
              <a:t>9/25/2025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pPr/>
              <a:t>‹Nº›</a:t>
            </a:fld>
            <a:endParaRPr lang="en-US"/>
          </a:p>
        </p:txBody>
      </p:sp>
      <p:sp>
        <p:nvSpPr>
          <p:cNvPr id="10" name="Freeform 10">
            <a:extLst>
              <a:ext uri="{FF2B5EF4-FFF2-40B4-BE49-F238E27FC236}">
                <a16:creationId xmlns:a16="http://schemas.microsoft.com/office/drawing/2014/main" id="{1A527B57-46D4-DC53-E28F-8A420C84F53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Tree>
    <p:extLst>
      <p:ext uri="{BB962C8B-B14F-4D97-AF65-F5344CB8AC3E}">
        <p14:creationId xmlns:p14="http://schemas.microsoft.com/office/powerpoint/2010/main" val="17710804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lIns="0" tIns="0" rIns="0" bIns="0" anchor="ctr">
            <a:noAutofit/>
          </a:bodyPr>
          <a:lstStyle>
            <a:lvl1pPr>
              <a:defRPr sz="4400" b="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lIns="0" tIns="0" rIns="0" bIns="0" anchor="ctr">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12AECC-AEEF-9D31-81F0-BCB9078C0AD1}"/>
              </a:ext>
              <a:ext uri="{C183D7F6-B498-43B3-948B-1728B52AA6E4}">
                <adec:decorative xmlns:adec="http://schemas.microsoft.com/office/drawing/2017/decorative" val="1"/>
              </a:ext>
            </a:extLst>
          </p:cNvPr>
          <p:cNvSpPr/>
          <p:nvPr userDrawn="1"/>
        </p:nvSpPr>
        <p:spPr>
          <a:xfrm>
            <a:off x="0" y="4960385"/>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AA2FA1EE-FD32-9C64-3B6B-7AC3E3803C7E}"/>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0F2658BB-96CD-AE22-0752-A04D94B98062}"/>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27F16505-EF88-827D-E3AA-E760AC687EFA}"/>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3BE0F268-BF9C-C514-E532-F90259E6977A}"/>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2687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7C2B6F59-ED68-51DC-A79B-DBB58FF845F1}"/>
              </a:ext>
              <a:ext uri="{C183D7F6-B498-43B3-948B-1728B52AA6E4}">
                <adec:decorative xmlns:adec="http://schemas.microsoft.com/office/drawing/2017/decorative" val="1"/>
              </a:ext>
            </a:extLst>
          </p:cNvPr>
          <p:cNvSpPr/>
          <p:nvPr userDrawn="1"/>
        </p:nvSpPr>
        <p:spPr>
          <a:xfrm>
            <a:off x="0" y="0"/>
            <a:ext cx="121920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3A9725C6-AC4C-0F93-49B1-C5DA56CFE1CA}"/>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DFCF279C-C717-2E57-C2ED-3895123B51EC}"/>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65FD4253-87B4-E013-4CA9-52ACDA3F5117}"/>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130308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66338" y="1110022"/>
            <a:ext cx="5681662" cy="481806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10">
            <a:extLst>
              <a:ext uri="{FF2B5EF4-FFF2-40B4-BE49-F238E27FC236}">
                <a16:creationId xmlns:a16="http://schemas.microsoft.com/office/drawing/2014/main" id="{C90280B4-6872-BA31-B1E5-F2FAF9A85E7D}"/>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BA2446B5-DBA6-557B-92E7-CE3595DF1233}"/>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D00271A-D627-7A0C-1E77-FD78A6DAAD1B}"/>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10AF3BBE-43FC-FA7F-3C5B-0FB78E695A2D}"/>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C37EC3EF-BAD7-BA7C-005E-1A7A28BAB384}"/>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868533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77456"/>
            <a:ext cx="4142232" cy="4940661"/>
          </a:xfrm>
        </p:spPr>
        <p:txBody>
          <a:bodyPr lIns="0" tIns="0" rIns="0" bIns="0">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8500" y="848720"/>
            <a:ext cx="6159500"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F6B9B460-038F-94C6-5604-883BAEC6732D}"/>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Freeform 17">
            <a:extLst>
              <a:ext uri="{FF2B5EF4-FFF2-40B4-BE49-F238E27FC236}">
                <a16:creationId xmlns:a16="http://schemas.microsoft.com/office/drawing/2014/main" id="{68AEA442-11FE-1B85-7968-9FE21AEDBD22}"/>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9" name="Freeform 17">
            <a:extLst>
              <a:ext uri="{FF2B5EF4-FFF2-40B4-BE49-F238E27FC236}">
                <a16:creationId xmlns:a16="http://schemas.microsoft.com/office/drawing/2014/main" id="{F4D58676-1C6B-6FA9-251E-AC5FBEE2BB60}"/>
              </a:ext>
              <a:ext uri="{C183D7F6-B498-43B3-948B-1728B52AA6E4}">
                <adec:decorative xmlns:adec="http://schemas.microsoft.com/office/drawing/2017/decorative" val="1"/>
              </a:ext>
            </a:extLst>
          </p:cNvPr>
          <p:cNvSpPr/>
          <p:nvPr userDrawn="1"/>
        </p:nvSpPr>
        <p:spPr>
          <a:xfrm>
            <a:off x="1" y="-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527641C1-A183-119C-6C5B-7AA58CE8714C}"/>
              </a:ext>
              <a:ext uri="{C183D7F6-B498-43B3-948B-1728B52AA6E4}">
                <adec:decorative xmlns:adec="http://schemas.microsoft.com/office/drawing/2017/decorative" val="1"/>
              </a:ext>
            </a:extLst>
          </p:cNvPr>
          <p:cNvSpPr/>
          <p:nvPr userDrawn="1"/>
        </p:nvSpPr>
        <p:spPr>
          <a:xfrm flipV="1">
            <a:off x="7768799" y="-1"/>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Date Placeholder 3">
            <a:extLst>
              <a:ext uri="{FF2B5EF4-FFF2-40B4-BE49-F238E27FC236}">
                <a16:creationId xmlns:a16="http://schemas.microsoft.com/office/drawing/2014/main" id="{A5025243-1D75-D130-2A64-9D8D62A4DCD7}"/>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F920B224-2FF4-03EF-2985-70266625D015}"/>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E24CC9B9-1170-67B4-2F4C-55CFD0D4AB24}"/>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3811384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lIns="0" tIns="0" rIns="0" bIns="0" anchor="ctr">
            <a:noAutofit/>
          </a:bodyPr>
          <a:lstStyle>
            <a:lvl1pPr>
              <a:defRPr sz="3600" b="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31918"/>
            <a:ext cx="6843732" cy="5194161"/>
          </a:xfrm>
        </p:spPr>
        <p:txBody>
          <a:bodyPr lIns="0" tIns="0" rIns="0" bIns="0" anchor="ctr">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00B57D9C-D3CB-6F60-3C0D-F86F2CA43182}"/>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29B5B1B9-F2C2-0F1F-6AEF-2EA9DAC917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80FCB0D2-1D8F-C04A-2E14-CAC12A0BB2AD}"/>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06C9D95A-623C-662D-B8D6-C1FB04905069}"/>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28DB802-9AEC-2C86-BFAB-9C94E5986B98}"/>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70887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34579FB-0535-0E7B-EA0D-AE079FAFEE72}"/>
              </a:ext>
              <a:ext uri="{C183D7F6-B498-43B3-948B-1728B52AA6E4}">
                <adec:decorative xmlns:adec="http://schemas.microsoft.com/office/drawing/2017/decorative" val="1"/>
              </a:ext>
            </a:extLst>
          </p:cNvPr>
          <p:cNvSpPr/>
          <p:nvPr userDrawn="1"/>
        </p:nvSpPr>
        <p:spPr>
          <a:xfrm rot="16200000">
            <a:off x="4627037" y="-706963"/>
            <a:ext cx="2937934" cy="12191992"/>
          </a:xfrm>
          <a:custGeom>
            <a:avLst/>
            <a:gdLst>
              <a:gd name="connsiteX0" fmla="*/ 2937934 w 2937934"/>
              <a:gd name="connsiteY0" fmla="*/ 0 h 12191992"/>
              <a:gd name="connsiteX1" fmla="*/ 2937934 w 2937934"/>
              <a:gd name="connsiteY1" fmla="*/ 12191992 h 12191992"/>
              <a:gd name="connsiteX2" fmla="*/ 0 w 2937934"/>
              <a:gd name="connsiteY2" fmla="*/ 12191992 h 12191992"/>
              <a:gd name="connsiteX3" fmla="*/ 0 w 2937934"/>
              <a:gd name="connsiteY3" fmla="*/ 0 h 12191992"/>
            </a:gdLst>
            <a:ahLst/>
            <a:cxnLst>
              <a:cxn ang="0">
                <a:pos x="connsiteX0" y="connsiteY0"/>
              </a:cxn>
              <a:cxn ang="0">
                <a:pos x="connsiteX1" y="connsiteY1"/>
              </a:cxn>
              <a:cxn ang="0">
                <a:pos x="connsiteX2" y="connsiteY2"/>
              </a:cxn>
              <a:cxn ang="0">
                <a:pos x="connsiteX3" y="connsiteY3"/>
              </a:cxn>
            </a:cxnLst>
            <a:rect l="l" t="t" r="r" b="b"/>
            <a:pathLst>
              <a:path w="2937934" h="12191992">
                <a:moveTo>
                  <a:pt x="2937934" y="0"/>
                </a:moveTo>
                <a:lnTo>
                  <a:pt x="2937934" y="12191992"/>
                </a:lnTo>
                <a:lnTo>
                  <a:pt x="0" y="12191992"/>
                </a:lnTo>
                <a:lnTo>
                  <a:pt x="0" y="0"/>
                </a:lnTo>
                <a:close/>
              </a:path>
            </a:pathLst>
          </a:custGeom>
          <a:solidFill>
            <a:schemeClr val="accent1"/>
          </a:solidFill>
        </p:spPr>
        <p:txBody>
          <a:bodyPr wrap="square">
            <a:noAutofit/>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140495"/>
            <a:ext cx="8229600" cy="2621154"/>
          </a:xfrm>
        </p:spPr>
        <p:txBody>
          <a:bodyPr lIns="0" tIns="0" rIns="0" bIns="0" anchor="b">
            <a:noAutofit/>
          </a:bodyPr>
          <a:lstStyle>
            <a:lvl1pPr algn="ctr">
              <a:lnSpc>
                <a:spcPct val="100000"/>
              </a:lnSpc>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039647"/>
            <a:ext cx="8229600" cy="1414091"/>
          </a:xfrm>
        </p:spPr>
        <p:txBody>
          <a:bodyPr lIns="0" tIns="0" rIns="0" bIns="0">
            <a:noAutofit/>
          </a:bodyPr>
          <a:lstStyle>
            <a:lvl1pPr marL="0" indent="0" algn="ctr">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9">
            <a:extLst>
              <a:ext uri="{FF2B5EF4-FFF2-40B4-BE49-F238E27FC236}">
                <a16:creationId xmlns:a16="http://schemas.microsoft.com/office/drawing/2014/main" id="{EAA1B559-C04E-A343-2813-FE2DB1923DEE}"/>
              </a:ext>
            </a:extLst>
          </p:cNvPr>
          <p:cNvSpPr>
            <a:spLocks noGrp="1"/>
          </p:cNvSpPr>
          <p:nvPr>
            <p:ph sz="quarter" idx="13" hasCustomPrompt="1"/>
          </p:nvPr>
        </p:nvSpPr>
        <p:spPr>
          <a:xfrm>
            <a:off x="4547105" y="5587422"/>
            <a:ext cx="3097790" cy="426362"/>
          </a:xfrm>
        </p:spPr>
        <p:txBody>
          <a:bodyPr lIns="0" tIns="0" rIns="0" bIns="0" anchor="b">
            <a:noAutofit/>
          </a:bodyPr>
          <a:lstStyle>
            <a:lvl1pPr marL="0" indent="0" algn="ctr">
              <a:spcBef>
                <a:spcPts val="0"/>
              </a:spcBef>
              <a:buNone/>
              <a:defRPr sz="1600"/>
            </a:lvl1pPr>
          </a:lstStyle>
          <a:p>
            <a:pPr lvl="0"/>
            <a:r>
              <a:rPr lang="en-US"/>
              <a:t>Presenter Name</a:t>
            </a:r>
          </a:p>
        </p:txBody>
      </p:sp>
      <p:sp>
        <p:nvSpPr>
          <p:cNvPr id="12" name="Rectangle 11">
            <a:extLst>
              <a:ext uri="{FF2B5EF4-FFF2-40B4-BE49-F238E27FC236}">
                <a16:creationId xmlns:a16="http://schemas.microsoft.com/office/drawing/2014/main" id="{011A2608-63F3-731E-0A43-0E240CF5A8CC}"/>
              </a:ext>
              <a:ext uri="{C183D7F6-B498-43B3-948B-1728B52AA6E4}">
                <adec:decorative xmlns:adec="http://schemas.microsoft.com/office/drawing/2017/decorative" val="1"/>
              </a:ext>
            </a:extLst>
          </p:cNvPr>
          <p:cNvSpPr/>
          <p:nvPr userDrawn="1"/>
        </p:nvSpPr>
        <p:spPr>
          <a:xfrm>
            <a:off x="11472000" y="3920066"/>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3CE49A-81F4-962F-8DCE-0F4B9D705852}"/>
              </a:ext>
              <a:ext uri="{C183D7F6-B498-43B3-948B-1728B52AA6E4}">
                <adec:decorative xmlns:adec="http://schemas.microsoft.com/office/drawing/2017/decorative" val="1"/>
              </a:ext>
            </a:extLst>
          </p:cNvPr>
          <p:cNvSpPr/>
          <p:nvPr userDrawn="1"/>
        </p:nvSpPr>
        <p:spPr>
          <a:xfrm>
            <a:off x="11472000" y="3200066"/>
            <a:ext cx="720000" cy="720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35E175-A34B-F1FE-C21F-0191BB1621CC}"/>
              </a:ext>
              <a:ext uri="{C183D7F6-B498-43B3-948B-1728B52AA6E4}">
                <adec:decorative xmlns:adec="http://schemas.microsoft.com/office/drawing/2017/decorative" val="1"/>
              </a:ext>
            </a:extLst>
          </p:cNvPr>
          <p:cNvSpPr/>
          <p:nvPr userDrawn="1"/>
        </p:nvSpPr>
        <p:spPr>
          <a:xfrm>
            <a:off x="0" y="449552"/>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A82B8042-5E77-A1E9-101E-5D1311F9F245}"/>
              </a:ext>
            </a:extLst>
          </p:cNvPr>
          <p:cNvSpPr>
            <a:spLocks noGrp="1"/>
          </p:cNvSpPr>
          <p:nvPr>
            <p:ph type="dt" sz="half" idx="14"/>
          </p:nvPr>
        </p:nvSpPr>
        <p:spPr/>
        <p:txBody>
          <a:bodyPr/>
          <a:lstStyle/>
          <a:p>
            <a:r>
              <a:rPr lang="en-US" altLang="zh-CN"/>
              <a:t>04/26/2025</a:t>
            </a:r>
          </a:p>
        </p:txBody>
      </p:sp>
      <p:sp>
        <p:nvSpPr>
          <p:cNvPr id="5" name="Footer Placeholder 4">
            <a:extLst>
              <a:ext uri="{FF2B5EF4-FFF2-40B4-BE49-F238E27FC236}">
                <a16:creationId xmlns:a16="http://schemas.microsoft.com/office/drawing/2014/main" id="{2A28161E-DF2B-A395-AB41-52FF8492D874}"/>
              </a:ext>
            </a:extLst>
          </p:cNvPr>
          <p:cNvSpPr>
            <a:spLocks noGrp="1"/>
          </p:cNvSpPr>
          <p:nvPr>
            <p:ph type="ftr" sz="quarter" idx="15"/>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08483ED-35CC-1B95-31BE-C835B41D6161}"/>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1971736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241267" cy="1928214"/>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AB1ED0A0-002B-4573-E3EC-257C72B4218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57442" y="831919"/>
            <a:ext cx="3949885" cy="5194161"/>
          </a:xfrm>
        </p:spPr>
        <p:txBody>
          <a:bodyPr/>
          <a:lstStyle/>
          <a:p>
            <a:endParaRPr lang="en-US"/>
          </a:p>
        </p:txBody>
      </p:sp>
      <p:sp>
        <p:nvSpPr>
          <p:cNvPr id="12" name="Freeform 10">
            <a:extLst>
              <a:ext uri="{FF2B5EF4-FFF2-40B4-BE49-F238E27FC236}">
                <a16:creationId xmlns:a16="http://schemas.microsoft.com/office/drawing/2014/main" id="{A1FBFB35-D32F-1F82-020A-29E90D232A9D}"/>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723F0D57-3F85-E12F-FF1C-ECD9B9505652}"/>
              </a:ext>
              <a:ext uri="{C183D7F6-B498-43B3-948B-1728B52AA6E4}">
                <adec:decorative xmlns:adec="http://schemas.microsoft.com/office/drawing/2017/decorative" val="1"/>
              </a:ext>
            </a:extLst>
          </p:cNvPr>
          <p:cNvSpPr/>
          <p:nvPr userDrawn="1"/>
        </p:nvSpPr>
        <p:spPr>
          <a:xfrm>
            <a:off x="0" y="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6" name="Freeform 10">
            <a:extLst>
              <a:ext uri="{FF2B5EF4-FFF2-40B4-BE49-F238E27FC236}">
                <a16:creationId xmlns:a16="http://schemas.microsoft.com/office/drawing/2014/main" id="{EF127F55-1BB6-F04A-2011-F477F67E322B}"/>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BE2FCA6-90E6-645C-83C5-2EA901E46D95}"/>
              </a:ext>
            </a:extLst>
          </p:cNvPr>
          <p:cNvSpPr>
            <a:spLocks noGrp="1"/>
          </p:cNvSpPr>
          <p:nvPr>
            <p:ph type="dt" sz="half" idx="15"/>
          </p:nvPr>
        </p:nvSpPr>
        <p:spPr/>
        <p:txBody>
          <a:bodyPr/>
          <a:lstStyle/>
          <a:p>
            <a:r>
              <a:rPr lang="en-US" altLang="zh-CN"/>
              <a:t>04/26/2025</a:t>
            </a:r>
          </a:p>
        </p:txBody>
      </p:sp>
      <p:sp>
        <p:nvSpPr>
          <p:cNvPr id="9" name="Footer Placeholder 8">
            <a:extLst>
              <a:ext uri="{FF2B5EF4-FFF2-40B4-BE49-F238E27FC236}">
                <a16:creationId xmlns:a16="http://schemas.microsoft.com/office/drawing/2014/main" id="{0CF45059-914B-98BC-CE32-21B994C11C4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75144FF3-8F41-EA3B-3334-EAA4DFDC11B2}"/>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559806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defRPr sz="3600" b="0" baseline="0"/>
            </a:lvl1pPr>
          </a:lstStyle>
          <a:p>
            <a:r>
              <a:rPr lang="en-US"/>
              <a:t>Click to edit Master title style</a:t>
            </a:r>
          </a:p>
        </p:txBody>
      </p:sp>
      <p:sp>
        <p:nvSpPr>
          <p:cNvPr id="3" name="Content Placeholder 7">
            <a:extLst>
              <a:ext uri="{FF2B5EF4-FFF2-40B4-BE49-F238E27FC236}">
                <a16:creationId xmlns:a16="http://schemas.microsoft.com/office/drawing/2014/main" id="{CE785EFA-A20E-34BD-1F43-41D71765644F}"/>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6" name="Freeform 10">
            <a:extLst>
              <a:ext uri="{FF2B5EF4-FFF2-40B4-BE49-F238E27FC236}">
                <a16:creationId xmlns:a16="http://schemas.microsoft.com/office/drawing/2014/main" id="{87C69A9E-7322-5194-13E2-93C7D7002570}"/>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5" name="Freeform 10">
            <a:extLst>
              <a:ext uri="{FF2B5EF4-FFF2-40B4-BE49-F238E27FC236}">
                <a16:creationId xmlns:a16="http://schemas.microsoft.com/office/drawing/2014/main" id="{8AB53FE1-7680-2C8E-70CF-D674972D387C}"/>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81753D4-DE4C-EA13-0F9D-BA983162613D}"/>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Date Placeholder 8">
            <a:extLst>
              <a:ext uri="{FF2B5EF4-FFF2-40B4-BE49-F238E27FC236}">
                <a16:creationId xmlns:a16="http://schemas.microsoft.com/office/drawing/2014/main" id="{759D4343-C33B-90EB-3F21-D8973A0B13F0}"/>
              </a:ext>
            </a:extLst>
          </p:cNvPr>
          <p:cNvSpPr>
            <a:spLocks noGrp="1"/>
          </p:cNvSpPr>
          <p:nvPr>
            <p:ph type="dt" sz="half" idx="15"/>
          </p:nvPr>
        </p:nvSpPr>
        <p:spPr/>
        <p:txBody>
          <a:bodyPr/>
          <a:lstStyle/>
          <a:p>
            <a:r>
              <a:rPr lang="en-US" altLang="zh-CN"/>
              <a:t>04/26/2025</a:t>
            </a:r>
          </a:p>
        </p:txBody>
      </p:sp>
      <p:sp>
        <p:nvSpPr>
          <p:cNvPr id="10" name="Footer Placeholder 9">
            <a:extLst>
              <a:ext uri="{FF2B5EF4-FFF2-40B4-BE49-F238E27FC236}">
                <a16:creationId xmlns:a16="http://schemas.microsoft.com/office/drawing/2014/main" id="{0B40BBD0-0F9D-182F-0831-B7C7987E4E95}"/>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59CAE5C7-3235-E1AC-C62B-F1DDE914BB46}"/>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090714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4" cy="1928791"/>
          </a:xfrm>
        </p:spPr>
        <p:txBody>
          <a:bodyPr lIns="0" tIns="0" rIns="0" bIns="0" anchor="b">
            <a:noAutofit/>
          </a:bodyPr>
          <a:lstStyle>
            <a:lvl1pPr algn="l">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2" y="831918"/>
            <a:ext cx="4006875" cy="5194161"/>
          </a:xfrm>
        </p:spPr>
        <p:txBody>
          <a:bodyPr/>
          <a:lstStyle/>
          <a:p>
            <a:endParaRPr lang="en-US"/>
          </a:p>
        </p:txBody>
      </p:sp>
      <p:sp>
        <p:nvSpPr>
          <p:cNvPr id="26" name="Freeform 17">
            <a:extLst>
              <a:ext uri="{FF2B5EF4-FFF2-40B4-BE49-F238E27FC236}">
                <a16:creationId xmlns:a16="http://schemas.microsoft.com/office/drawing/2014/main" id="{55EB0A70-04CD-26DE-BE20-EF655D8B75B4}"/>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27" name="Freeform 17">
            <a:extLst>
              <a:ext uri="{FF2B5EF4-FFF2-40B4-BE49-F238E27FC236}">
                <a16:creationId xmlns:a16="http://schemas.microsoft.com/office/drawing/2014/main" id="{7E4709C2-0D04-D67A-EAD6-46FA0B3DA7A4}"/>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0" name="Freeform 10">
            <a:extLst>
              <a:ext uri="{FF2B5EF4-FFF2-40B4-BE49-F238E27FC236}">
                <a16:creationId xmlns:a16="http://schemas.microsoft.com/office/drawing/2014/main" id="{D2170013-17CD-7570-6413-53FD1A329556}"/>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7510420C-21EA-A137-94EA-7CB5AD5C289C}"/>
              </a:ext>
            </a:extLst>
          </p:cNvPr>
          <p:cNvSpPr>
            <a:spLocks noGrp="1"/>
          </p:cNvSpPr>
          <p:nvPr>
            <p:ph type="dt" sz="half" idx="15"/>
          </p:nvPr>
        </p:nvSpPr>
        <p:spPr/>
        <p:txBody>
          <a:bodyPr/>
          <a:lstStyle/>
          <a:p>
            <a:r>
              <a:rPr lang="en-US" altLang="zh-CN"/>
              <a:t>04/26/2025</a:t>
            </a:r>
          </a:p>
        </p:txBody>
      </p:sp>
      <p:sp>
        <p:nvSpPr>
          <p:cNvPr id="4" name="Footer Placeholder 3">
            <a:extLst>
              <a:ext uri="{FF2B5EF4-FFF2-40B4-BE49-F238E27FC236}">
                <a16:creationId xmlns:a16="http://schemas.microsoft.com/office/drawing/2014/main" id="{FC05FC22-F2D9-EF5B-0678-3678B4A14ACA}"/>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8A4AF99-6BCE-53B0-C2F9-75CDEE4E2A2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
        <p:nvSpPr>
          <p:cNvPr id="5" name="Content Placeholder 7">
            <a:extLst>
              <a:ext uri="{FF2B5EF4-FFF2-40B4-BE49-F238E27FC236}">
                <a16:creationId xmlns:a16="http://schemas.microsoft.com/office/drawing/2014/main" id="{35D202A1-D991-7D10-0C19-6BEEA58CEFF3}"/>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329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844000" y="825622"/>
            <a:ext cx="5906997" cy="1928790"/>
          </a:xfrm>
        </p:spPr>
        <p:txBody>
          <a:bodyPr lIns="0" tIns="0" rIns="0" bIns="0" anchor="b">
            <a:noAutofit/>
          </a:bodyPr>
          <a:lstStyle>
            <a:lvl1pPr>
              <a:defRPr sz="3600" b="0" baseline="0"/>
            </a:lvl1pPr>
          </a:lstStyle>
          <a:p>
            <a:r>
              <a:rPr lang="en-US"/>
              <a:t>Click to edit Master title style</a:t>
            </a:r>
          </a:p>
        </p:txBody>
      </p:sp>
      <p:sp>
        <p:nvSpPr>
          <p:cNvPr id="2" name="Content Placeholder 7">
            <a:extLst>
              <a:ext uri="{FF2B5EF4-FFF2-40B4-BE49-F238E27FC236}">
                <a16:creationId xmlns:a16="http://schemas.microsoft.com/office/drawing/2014/main" id="{B0D848ED-ED73-86A8-A1FA-AF09CBE78399}"/>
              </a:ext>
            </a:extLst>
          </p:cNvPr>
          <p:cNvSpPr>
            <a:spLocks noGrp="1"/>
          </p:cNvSpPr>
          <p:nvPr>
            <p:ph sz="quarter" idx="22"/>
          </p:nvPr>
        </p:nvSpPr>
        <p:spPr>
          <a:xfrm>
            <a:off x="844001" y="2868150"/>
            <a:ext cx="5906996"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0">
            <a:extLst>
              <a:ext uri="{FF2B5EF4-FFF2-40B4-BE49-F238E27FC236}">
                <a16:creationId xmlns:a16="http://schemas.microsoft.com/office/drawing/2014/main" id="{847007C7-5340-21AB-9C7D-DEAEEEC51F9E}"/>
              </a:ext>
              <a:ext uri="{C183D7F6-B498-43B3-948B-1728B52AA6E4}">
                <adec:decorative xmlns:adec="http://schemas.microsoft.com/office/drawing/2017/decorative" val="0"/>
              </a:ext>
            </a:extLst>
          </p:cNvPr>
          <p:cNvSpPr>
            <a:spLocks noGrp="1"/>
          </p:cNvSpPr>
          <p:nvPr>
            <p:ph type="pic" sz="quarter" idx="18"/>
          </p:nvPr>
        </p:nvSpPr>
        <p:spPr>
          <a:xfrm>
            <a:off x="7300452" y="831918"/>
            <a:ext cx="4006875" cy="5194161"/>
          </a:xfrm>
        </p:spPr>
        <p:txBody>
          <a:bodyPr/>
          <a:lstStyle/>
          <a:p>
            <a:endParaRPr lang="en-US"/>
          </a:p>
        </p:txBody>
      </p:sp>
      <p:sp>
        <p:nvSpPr>
          <p:cNvPr id="13" name="Freeform 17">
            <a:extLst>
              <a:ext uri="{FF2B5EF4-FFF2-40B4-BE49-F238E27FC236}">
                <a16:creationId xmlns:a16="http://schemas.microsoft.com/office/drawing/2014/main" id="{13CA70C1-F619-4E37-711E-3B0AD7A76F17}"/>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4" name="Freeform 17">
            <a:extLst>
              <a:ext uri="{FF2B5EF4-FFF2-40B4-BE49-F238E27FC236}">
                <a16:creationId xmlns:a16="http://schemas.microsoft.com/office/drawing/2014/main" id="{AFD330A2-1BB8-0E4E-4029-7943C275F80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2CA1D929-364A-512C-A838-1E811BAAA5D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6E839E46-5D7F-72A4-2992-9ED1BC2734D0}"/>
              </a:ext>
            </a:extLst>
          </p:cNvPr>
          <p:cNvSpPr>
            <a:spLocks noGrp="1"/>
          </p:cNvSpPr>
          <p:nvPr>
            <p:ph type="dt" sz="half" idx="19"/>
          </p:nvPr>
        </p:nvSpPr>
        <p:spPr/>
        <p:txBody>
          <a:bodyPr/>
          <a:lstStyle/>
          <a:p>
            <a:r>
              <a:rPr lang="en-US" altLang="zh-CN"/>
              <a:t>04/26/2025</a:t>
            </a:r>
          </a:p>
        </p:txBody>
      </p:sp>
      <p:sp>
        <p:nvSpPr>
          <p:cNvPr id="9" name="Footer Placeholder 8">
            <a:extLst>
              <a:ext uri="{FF2B5EF4-FFF2-40B4-BE49-F238E27FC236}">
                <a16:creationId xmlns:a16="http://schemas.microsoft.com/office/drawing/2014/main" id="{421D8C09-15AC-F77D-CB44-460449C518AA}"/>
              </a:ext>
            </a:extLst>
          </p:cNvPr>
          <p:cNvSpPr>
            <a:spLocks noGrp="1"/>
          </p:cNvSpPr>
          <p:nvPr>
            <p:ph type="ftr" sz="quarter" idx="20"/>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B9DACD80-A888-AB57-3EB1-6A05051158F8}"/>
              </a:ext>
            </a:extLst>
          </p:cNvPr>
          <p:cNvSpPr>
            <a:spLocks noGrp="1"/>
          </p:cNvSpPr>
          <p:nvPr>
            <p:ph type="sldNum" sz="half" idx="2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85780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6135623" cy="1922494"/>
          </a:xfrm>
        </p:spPr>
        <p:txBody>
          <a:bodyPr lIns="0" tIns="0" rIns="0" bIns="0" anchor="b">
            <a:noAutofit/>
          </a:bodyPr>
          <a:lstStyle>
            <a:lvl1pPr>
              <a:defRPr sz="3600" b="0"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300453" y="831918"/>
            <a:ext cx="4006874" cy="5194161"/>
          </a:xfrm>
        </p:spPr>
        <p:txBody>
          <a:bodyPr/>
          <a:lstStyle/>
          <a:p>
            <a:endParaRPr lang="en-US"/>
          </a:p>
        </p:txBody>
      </p:sp>
      <p:sp>
        <p:nvSpPr>
          <p:cNvPr id="13" name="Freeform: Shape 12">
            <a:extLst>
              <a:ext uri="{FF2B5EF4-FFF2-40B4-BE49-F238E27FC236}">
                <a16:creationId xmlns:a16="http://schemas.microsoft.com/office/drawing/2014/main" id="{D04EB612-D143-1C59-FAC1-BE3F2604E76D}"/>
              </a:ext>
              <a:ext uri="{C183D7F6-B498-43B3-948B-1728B52AA6E4}">
                <adec:decorative xmlns:adec="http://schemas.microsoft.com/office/drawing/2017/decorative" val="1"/>
              </a:ext>
            </a:extLst>
          </p:cNvPr>
          <p:cNvSpPr/>
          <p:nvPr userDrawn="1"/>
        </p:nvSpPr>
        <p:spPr>
          <a:xfrm>
            <a:off x="2" y="6526800"/>
            <a:ext cx="12191999" cy="331200"/>
          </a:xfrm>
          <a:custGeom>
            <a:avLst/>
            <a:gdLst>
              <a:gd name="connsiteX0" fmla="*/ 0 w 12191999"/>
              <a:gd name="connsiteY0" fmla="*/ 0 h 331200"/>
              <a:gd name="connsiteX1" fmla="*/ 12191999 w 12191999"/>
              <a:gd name="connsiteY1" fmla="*/ 0 h 331200"/>
              <a:gd name="connsiteX2" fmla="*/ 12191999 w 12191999"/>
              <a:gd name="connsiteY2" fmla="*/ 331200 h 331200"/>
              <a:gd name="connsiteX3" fmla="*/ 0 w 12191999"/>
              <a:gd name="connsiteY3" fmla="*/ 331200 h 331200"/>
            </a:gdLst>
            <a:ahLst/>
            <a:cxnLst>
              <a:cxn ang="0">
                <a:pos x="connsiteX0" y="connsiteY0"/>
              </a:cxn>
              <a:cxn ang="0">
                <a:pos x="connsiteX1" y="connsiteY1"/>
              </a:cxn>
              <a:cxn ang="0">
                <a:pos x="connsiteX2" y="connsiteY2"/>
              </a:cxn>
              <a:cxn ang="0">
                <a:pos x="connsiteX3" y="connsiteY3"/>
              </a:cxn>
            </a:cxnLst>
            <a:rect l="l" t="t" r="r" b="b"/>
            <a:pathLst>
              <a:path w="12191999" h="331200">
                <a:moveTo>
                  <a:pt x="0" y="0"/>
                </a:moveTo>
                <a:lnTo>
                  <a:pt x="12191999" y="0"/>
                </a:lnTo>
                <a:lnTo>
                  <a:pt x="12191999" y="331200"/>
                </a:lnTo>
                <a:lnTo>
                  <a:pt x="0" y="331200"/>
                </a:lnTo>
                <a:close/>
              </a:path>
            </a:pathLst>
          </a:custGeom>
          <a:solidFill>
            <a:schemeClr val="accent1"/>
          </a:solidFill>
        </p:spPr>
        <p:txBody>
          <a:bodyPr wrap="square">
            <a:noAutofit/>
          </a:bodyPr>
          <a:lstStyle/>
          <a:p>
            <a:endParaRPr lang="zh-CN" altLang="en-US"/>
          </a:p>
        </p:txBody>
      </p:sp>
      <p:sp>
        <p:nvSpPr>
          <p:cNvPr id="10" name="Freeform 17">
            <a:extLst>
              <a:ext uri="{FF2B5EF4-FFF2-40B4-BE49-F238E27FC236}">
                <a16:creationId xmlns:a16="http://schemas.microsoft.com/office/drawing/2014/main" id="{B5478D54-1F0E-F8E7-4B93-88A2EC96AA2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5" name="Freeform 10">
            <a:extLst>
              <a:ext uri="{FF2B5EF4-FFF2-40B4-BE49-F238E27FC236}">
                <a16:creationId xmlns:a16="http://schemas.microsoft.com/office/drawing/2014/main" id="{90152C41-78FB-BD6F-653B-DE9008C187E1}"/>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4A5EEFF-C284-0BE0-EEBD-B7F7F2C34F80}"/>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F9B1E30B-BC94-1D52-B8BF-39973F2E4B4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4C942BB-555B-9390-C818-BD6DE5FAFF72}"/>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
        <p:nvSpPr>
          <p:cNvPr id="3" name="Content Placeholder 7">
            <a:extLst>
              <a:ext uri="{FF2B5EF4-FFF2-40B4-BE49-F238E27FC236}">
                <a16:creationId xmlns:a16="http://schemas.microsoft.com/office/drawing/2014/main" id="{22DD0655-7FBE-20E6-B7D1-1148A340CD32}"/>
              </a:ext>
            </a:extLst>
          </p:cNvPr>
          <p:cNvSpPr>
            <a:spLocks noGrp="1"/>
          </p:cNvSpPr>
          <p:nvPr>
            <p:ph sz="quarter" idx="18"/>
          </p:nvPr>
        </p:nvSpPr>
        <p:spPr>
          <a:xfrm>
            <a:off x="844000" y="2868150"/>
            <a:ext cx="6241267" cy="3157929"/>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896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lIns="0" tIns="0" rIns="0" bIns="0" anchor="b">
            <a:noAutofit/>
          </a:bodyPr>
          <a:lstStyle>
            <a:lvl1pPr>
              <a:defRPr b="0"/>
            </a:lvl1pPr>
          </a:lstStyle>
          <a:p>
            <a:r>
              <a:rPr lang="en-US"/>
              <a:t>Click to edit Master title style</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4" name="Freeform 10">
            <a:extLst>
              <a:ext uri="{FF2B5EF4-FFF2-40B4-BE49-F238E27FC236}">
                <a16:creationId xmlns:a16="http://schemas.microsoft.com/office/drawing/2014/main" id="{45EDBA9A-BBB2-C38B-35AA-3332717F4174}"/>
              </a:ext>
              <a:ext uri="{C183D7F6-B498-43B3-948B-1728B52AA6E4}">
                <adec:decorative xmlns:adec="http://schemas.microsoft.com/office/drawing/2017/decorative" val="1"/>
              </a:ext>
            </a:extLst>
          </p:cNvPr>
          <p:cNvSpPr/>
          <p:nvPr userDrawn="1"/>
        </p:nvSpPr>
        <p:spPr>
          <a:xfrm>
            <a:off x="10927775" y="613410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4B859A9-1821-2589-D888-96C351D1AE1D}"/>
              </a:ext>
              <a:ext uri="{C183D7F6-B498-43B3-948B-1728B52AA6E4}">
                <adec:decorative xmlns:adec="http://schemas.microsoft.com/office/drawing/2017/decorative" val="1"/>
              </a:ext>
            </a:extLst>
          </p:cNvPr>
          <p:cNvSpPr/>
          <p:nvPr userDrawn="1"/>
        </p:nvSpPr>
        <p:spPr>
          <a:xfrm>
            <a:off x="0" y="-7294"/>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15AB366C-F93E-3AFB-D35B-4BC82E7C6ADC}"/>
              </a:ext>
            </a:extLst>
          </p:cNvPr>
          <p:cNvSpPr>
            <a:spLocks noGrp="1"/>
          </p:cNvSpPr>
          <p:nvPr>
            <p:ph type="dt" sz="half" idx="15"/>
          </p:nvPr>
        </p:nvSpPr>
        <p:spPr/>
        <p:txBody>
          <a:bodyPr/>
          <a:lstStyle/>
          <a:p>
            <a:r>
              <a:rPr lang="en-US" altLang="zh-CN"/>
              <a:t>04/26/2025</a:t>
            </a:r>
          </a:p>
        </p:txBody>
      </p:sp>
      <p:sp>
        <p:nvSpPr>
          <p:cNvPr id="11" name="Footer Placeholder 10">
            <a:extLst>
              <a:ext uri="{FF2B5EF4-FFF2-40B4-BE49-F238E27FC236}">
                <a16:creationId xmlns:a16="http://schemas.microsoft.com/office/drawing/2014/main" id="{BE31A400-7DBA-6924-5C88-174738A75FCE}"/>
              </a:ext>
            </a:extLst>
          </p:cNvPr>
          <p:cNvSpPr>
            <a:spLocks noGrp="1"/>
          </p:cNvSpPr>
          <p:nvPr>
            <p:ph type="ftr" sz="quarter" idx="16"/>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33C60CDC-3D11-6ABE-B5A5-D820E8ED6608}"/>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
        <p:nvSpPr>
          <p:cNvPr id="2" name="Content Placeholder 7">
            <a:extLst>
              <a:ext uri="{FF2B5EF4-FFF2-40B4-BE49-F238E27FC236}">
                <a16:creationId xmlns:a16="http://schemas.microsoft.com/office/drawing/2014/main" id="{58BA97A0-54BE-6E1F-F43D-7D7A45D74242}"/>
              </a:ext>
            </a:extLst>
          </p:cNvPr>
          <p:cNvSpPr>
            <a:spLocks noGrp="1"/>
          </p:cNvSpPr>
          <p:nvPr>
            <p:ph sz="quarter" idx="18"/>
          </p:nvPr>
        </p:nvSpPr>
        <p:spPr>
          <a:xfrm>
            <a:off x="844000" y="2548648"/>
            <a:ext cx="4361689" cy="3477432"/>
          </a:xfrm>
        </p:spPr>
        <p:txBody>
          <a:bodyPr lIns="0" tIns="0" rIns="0" bIns="0" anchor="t">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912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0231" y="1970468"/>
            <a:ext cx="4512601" cy="405561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Freeform 10">
            <a:extLst>
              <a:ext uri="{FF2B5EF4-FFF2-40B4-BE49-F238E27FC236}">
                <a16:creationId xmlns:a16="http://schemas.microsoft.com/office/drawing/2014/main" id="{1CDF053D-9E1A-5ADF-E378-BC1B594D5795}"/>
              </a:ext>
              <a:ext uri="{C183D7F6-B498-43B3-948B-1728B52AA6E4}">
                <adec:decorative xmlns:adec="http://schemas.microsoft.com/office/drawing/2017/decorative" val="1"/>
              </a:ext>
            </a:extLst>
          </p:cNvPr>
          <p:cNvSpPr/>
          <p:nvPr userDrawn="1"/>
        </p:nvSpPr>
        <p:spPr>
          <a:xfrm>
            <a:off x="0" y="613410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E3C03305-0727-063D-F65D-52727C590A27}"/>
              </a:ext>
              <a:ext uri="{C183D7F6-B498-43B3-948B-1728B52AA6E4}">
                <adec:decorative xmlns:adec="http://schemas.microsoft.com/office/drawing/2017/decorative" val="1"/>
              </a:ext>
            </a:extLst>
          </p:cNvPr>
          <p:cNvSpPr/>
          <p:nvPr userDrawn="1"/>
        </p:nvSpPr>
        <p:spPr>
          <a:xfrm>
            <a:off x="10927775" y="0"/>
            <a:ext cx="1264225"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AE5F2C52-862C-D359-D97F-E2F4BD5C67CA}"/>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85675291-1615-B740-A2A2-550AA0A85377}"/>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4AC1A756-7B83-B6D1-BB4B-EDA9B21DA39C}"/>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073457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73616" y="1892623"/>
            <a:ext cx="4572000" cy="4133457"/>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2" name="Freeform 17">
            <a:extLst>
              <a:ext uri="{FF2B5EF4-FFF2-40B4-BE49-F238E27FC236}">
                <a16:creationId xmlns:a16="http://schemas.microsoft.com/office/drawing/2014/main" id="{039F7129-301F-37A1-8705-D22FCF30EF79}"/>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3" name="Freeform 17">
            <a:extLst>
              <a:ext uri="{FF2B5EF4-FFF2-40B4-BE49-F238E27FC236}">
                <a16:creationId xmlns:a16="http://schemas.microsoft.com/office/drawing/2014/main" id="{498D78AA-FF02-2016-CF6A-C287F8BFBE76}"/>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7">
            <a:extLst>
              <a:ext uri="{FF2B5EF4-FFF2-40B4-BE49-F238E27FC236}">
                <a16:creationId xmlns:a16="http://schemas.microsoft.com/office/drawing/2014/main" id="{731F5CAE-1167-CB4F-9EA2-587063BB884D}"/>
              </a:ext>
              <a:ext uri="{C183D7F6-B498-43B3-948B-1728B52AA6E4}">
                <adec:decorative xmlns:adec="http://schemas.microsoft.com/office/drawing/2017/decorative" val="1"/>
              </a:ext>
            </a:extLst>
          </p:cNvPr>
          <p:cNvSpPr/>
          <p:nvPr userDrawn="1"/>
        </p:nvSpPr>
        <p:spPr>
          <a:xfrm>
            <a:off x="1" y="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7">
            <a:extLst>
              <a:ext uri="{FF2B5EF4-FFF2-40B4-BE49-F238E27FC236}">
                <a16:creationId xmlns:a16="http://schemas.microsoft.com/office/drawing/2014/main" id="{C52FFC89-9C77-38D4-A1FD-0A2BAEA17C80}"/>
              </a:ext>
              <a:ext uri="{C183D7F6-B498-43B3-948B-1728B52AA6E4}">
                <adec:decorative xmlns:adec="http://schemas.microsoft.com/office/drawing/2017/decorative" val="1"/>
              </a:ext>
            </a:extLst>
          </p:cNvPr>
          <p:cNvSpPr/>
          <p:nvPr userDrawn="1"/>
        </p:nvSpPr>
        <p:spPr>
          <a:xfrm flipV="1">
            <a:off x="0"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5" name="Date Placeholder 4">
            <a:extLst>
              <a:ext uri="{FF2B5EF4-FFF2-40B4-BE49-F238E27FC236}">
                <a16:creationId xmlns:a16="http://schemas.microsoft.com/office/drawing/2014/main" id="{A96BB193-0784-1AD4-B27A-84ED0D442753}"/>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07E318F5-7A38-F682-11AA-AE09CA3B7A03}"/>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2BA7C28-F8FB-B78B-439E-C789066057D6}"/>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888923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46432" y="2539814"/>
            <a:ext cx="3401568" cy="348626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7" name="Freeform 17">
            <a:extLst>
              <a:ext uri="{FF2B5EF4-FFF2-40B4-BE49-F238E27FC236}">
                <a16:creationId xmlns:a16="http://schemas.microsoft.com/office/drawing/2014/main" id="{097690AD-7FA4-0418-6C03-72D30D2EA0AD}"/>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2" name="Freeform 17">
            <a:extLst>
              <a:ext uri="{FF2B5EF4-FFF2-40B4-BE49-F238E27FC236}">
                <a16:creationId xmlns:a16="http://schemas.microsoft.com/office/drawing/2014/main" id="{FC8158AE-2E1B-8E88-C942-74974BB4C221}"/>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5ACE21C4-AC61-BA7B-3232-A517F53A3F31}"/>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B6C585C3-C0FA-D85B-2063-2C94D333BBD1}"/>
              </a:ext>
            </a:extLst>
          </p:cNvPr>
          <p:cNvSpPr>
            <a:spLocks noGrp="1"/>
          </p:cNvSpPr>
          <p:nvPr>
            <p:ph type="dt" sz="half" idx="15"/>
          </p:nvPr>
        </p:nvSpPr>
        <p:spPr/>
        <p:txBody>
          <a:bodyPr/>
          <a:lstStyle/>
          <a:p>
            <a:r>
              <a:rPr lang="en-US" altLang="zh-CN"/>
              <a:t>04/26/2025</a:t>
            </a:r>
          </a:p>
        </p:txBody>
      </p:sp>
      <p:sp>
        <p:nvSpPr>
          <p:cNvPr id="9" name="Footer Placeholder 8">
            <a:extLst>
              <a:ext uri="{FF2B5EF4-FFF2-40B4-BE49-F238E27FC236}">
                <a16:creationId xmlns:a16="http://schemas.microsoft.com/office/drawing/2014/main" id="{27039C9C-1C0E-8A85-3890-EF9EA31C5755}"/>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18E6F8DA-CA80-94AC-BE08-CBBC8037FC6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73652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lIns="0" tIns="0" rIns="0" bIns="0" anchor="b">
            <a:no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44000" y="2538248"/>
            <a:ext cx="3401568" cy="348783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9" name="Freeform 17">
            <a:extLst>
              <a:ext uri="{FF2B5EF4-FFF2-40B4-BE49-F238E27FC236}">
                <a16:creationId xmlns:a16="http://schemas.microsoft.com/office/drawing/2014/main" id="{93CD1190-01A7-D05B-1964-F61E740CD1C0}"/>
              </a:ext>
              <a:ext uri="{C183D7F6-B498-43B3-948B-1728B52AA6E4}">
                <adec:decorative xmlns:adec="http://schemas.microsoft.com/office/drawing/2017/decorative" val="1"/>
              </a:ext>
            </a:extLst>
          </p:cNvPr>
          <p:cNvSpPr/>
          <p:nvPr userDrawn="1"/>
        </p:nvSpPr>
        <p:spPr>
          <a:xfrm>
            <a:off x="1" y="6526801"/>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10" name="Freeform 17">
            <a:extLst>
              <a:ext uri="{FF2B5EF4-FFF2-40B4-BE49-F238E27FC236}">
                <a16:creationId xmlns:a16="http://schemas.microsoft.com/office/drawing/2014/main" id="{4A18FB04-9E36-8821-63A6-D2D4B3017ECC}"/>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2E234B26-4369-21D0-047C-F9011FF38D22}"/>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F409FD1-17D3-3619-19C3-BB912570FEDE}"/>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FD7C7895-0784-619C-6257-88E7A3F26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5792DFAC-502B-774F-51F2-AFC9F18FEACA}"/>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43745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955E0A3A-BD31-2674-02EE-D5CC54C0DE61}"/>
              </a:ext>
              <a:ext uri="{C183D7F6-B498-43B3-948B-1728B52AA6E4}">
                <adec:decorative xmlns:adec="http://schemas.microsoft.com/office/drawing/2017/decorative" val="1"/>
              </a:ext>
            </a:extLst>
          </p:cNvPr>
          <p:cNvSpPr/>
          <p:nvPr userDrawn="1"/>
        </p:nvSpPr>
        <p:spPr>
          <a:xfrm>
            <a:off x="1" y="3428999"/>
            <a:ext cx="12192000" cy="1970618"/>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3774116"/>
            <a:ext cx="11460480" cy="1590543"/>
          </a:xfrm>
        </p:spPr>
        <p:txBody>
          <a:bodyPr lIns="0" tIns="0" rIns="0" bIns="0" anchor="t">
            <a:normAutofit/>
          </a:bodyPr>
          <a:lstStyle>
            <a:lvl1pPr algn="l">
              <a:defRPr sz="5400" b="0"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563401"/>
            <a:ext cx="11460480" cy="756965"/>
          </a:xfrm>
        </p:spPr>
        <p:txBody>
          <a:bodyPr lIns="0" tIns="0" rIns="0" bIns="0" anchor="t">
            <a:noAutofit/>
          </a:bodyPr>
          <a:lstStyle>
            <a:lvl1pPr marL="0" indent="0" algn="l">
              <a:lnSpc>
                <a:spcPct val="100000"/>
              </a:lnSpc>
              <a:spcBef>
                <a:spcPts val="0"/>
              </a:spcBef>
              <a:buNone/>
              <a:defRPr sz="2400"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Content Placeholder 16">
            <a:extLst>
              <a:ext uri="{FF2B5EF4-FFF2-40B4-BE49-F238E27FC236}">
                <a16:creationId xmlns:a16="http://schemas.microsoft.com/office/drawing/2014/main" id="{41794CE9-E819-5EF2-87AA-CD888A593FED}"/>
              </a:ext>
            </a:extLst>
          </p:cNvPr>
          <p:cNvSpPr>
            <a:spLocks noGrp="1"/>
          </p:cNvSpPr>
          <p:nvPr>
            <p:ph sz="quarter" idx="19" hasCustomPrompt="1"/>
          </p:nvPr>
        </p:nvSpPr>
        <p:spPr>
          <a:xfrm>
            <a:off x="8279019" y="6400800"/>
            <a:ext cx="2743200" cy="393700"/>
          </a:xfrm>
        </p:spPr>
        <p:txBody>
          <a:bodyPr lIns="0" tIns="0" rIns="0" bIns="0" anchor="b">
            <a:noAutofit/>
          </a:bodyPr>
          <a:lstStyle>
            <a:lvl1pPr marL="0" indent="0" algn="r">
              <a:spcBef>
                <a:spcPts val="0"/>
              </a:spcBef>
              <a:buNone/>
              <a:defRPr sz="1600"/>
            </a:lvl1pPr>
          </a:lstStyle>
          <a:p>
            <a:pPr lvl="0"/>
            <a:r>
              <a:rPr lang="en-US"/>
              <a:t>Presenter Name</a:t>
            </a:r>
          </a:p>
        </p:txBody>
      </p:sp>
      <p:sp>
        <p:nvSpPr>
          <p:cNvPr id="15" name="Picture Placeholder 14" descr="One tall building modern style black and white.">
            <a:extLst>
              <a:ext uri="{FF2B5EF4-FFF2-40B4-BE49-F238E27FC236}">
                <a16:creationId xmlns:a16="http://schemas.microsoft.com/office/drawing/2014/main" id="{6E7C4A80-E63C-3031-27DB-BBE012F41096}"/>
              </a:ext>
            </a:extLst>
          </p:cNvPr>
          <p:cNvSpPr>
            <a:spLocks noGrp="1"/>
          </p:cNvSpPr>
          <p:nvPr>
            <p:ph type="pic" sz="quarter" idx="18"/>
          </p:nvPr>
        </p:nvSpPr>
        <p:spPr>
          <a:xfrm>
            <a:off x="0" y="2"/>
            <a:ext cx="12192000" cy="3687377"/>
          </a:xfrm>
          <a:custGeom>
            <a:avLst/>
            <a:gdLst>
              <a:gd name="connsiteX0" fmla="*/ 0 w 12192000"/>
              <a:gd name="connsiteY0" fmla="*/ 0 h 3687377"/>
              <a:gd name="connsiteX1" fmla="*/ 12192000 w 12192000"/>
              <a:gd name="connsiteY1" fmla="*/ 0 h 3687377"/>
              <a:gd name="connsiteX2" fmla="*/ 12192000 w 12192000"/>
              <a:gd name="connsiteY2" fmla="*/ 444499 h 3687377"/>
              <a:gd name="connsiteX3" fmla="*/ 11425238 w 12192000"/>
              <a:gd name="connsiteY3" fmla="*/ 444499 h 3687377"/>
              <a:gd name="connsiteX4" fmla="*/ 11425238 w 12192000"/>
              <a:gd name="connsiteY4" fmla="*/ 2391835 h 3687377"/>
              <a:gd name="connsiteX5" fmla="*/ 12192000 w 12192000"/>
              <a:gd name="connsiteY5" fmla="*/ 2391835 h 3687377"/>
              <a:gd name="connsiteX6" fmla="*/ 12192000 w 12192000"/>
              <a:gd name="connsiteY6" fmla="*/ 3687377 h 3687377"/>
              <a:gd name="connsiteX7" fmla="*/ 2426216 w 12192000"/>
              <a:gd name="connsiteY7" fmla="*/ 3687377 h 3687377"/>
              <a:gd name="connsiteX8" fmla="*/ 2426216 w 12192000"/>
              <a:gd name="connsiteY8" fmla="*/ 2963477 h 3687377"/>
              <a:gd name="connsiteX9" fmla="*/ 0 w 12192000"/>
              <a:gd name="connsiteY9" fmla="*/ 2963477 h 368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87377">
                <a:moveTo>
                  <a:pt x="0" y="0"/>
                </a:moveTo>
                <a:lnTo>
                  <a:pt x="12192000" y="0"/>
                </a:lnTo>
                <a:lnTo>
                  <a:pt x="12192000" y="444499"/>
                </a:lnTo>
                <a:lnTo>
                  <a:pt x="11425238" y="444499"/>
                </a:lnTo>
                <a:lnTo>
                  <a:pt x="11425238" y="2391835"/>
                </a:lnTo>
                <a:lnTo>
                  <a:pt x="12192000" y="2391835"/>
                </a:lnTo>
                <a:lnTo>
                  <a:pt x="12192000" y="3687377"/>
                </a:lnTo>
                <a:lnTo>
                  <a:pt x="2426216" y="3687377"/>
                </a:lnTo>
                <a:lnTo>
                  <a:pt x="2426216" y="2963477"/>
                </a:lnTo>
                <a:lnTo>
                  <a:pt x="0" y="2963477"/>
                </a:lnTo>
                <a:close/>
              </a:path>
            </a:pathLst>
          </a:custGeom>
          <a:noFill/>
        </p:spPr>
        <p:txBody>
          <a:bodyPr wrap="square">
            <a:noAutofit/>
          </a:bodyPr>
          <a:lstStyle/>
          <a:p>
            <a:endParaRPr lang="en-US"/>
          </a:p>
        </p:txBody>
      </p:sp>
      <p:sp>
        <p:nvSpPr>
          <p:cNvPr id="5" name="Freeform 10">
            <a:extLst>
              <a:ext uri="{FF2B5EF4-FFF2-40B4-BE49-F238E27FC236}">
                <a16:creationId xmlns:a16="http://schemas.microsoft.com/office/drawing/2014/main" id="{264F984E-6A1B-A033-4FBC-3158758B9A20}"/>
              </a:ext>
              <a:ext uri="{C183D7F6-B498-43B3-948B-1728B52AA6E4}">
                <adec:decorative xmlns:adec="http://schemas.microsoft.com/office/drawing/2017/decorative" val="1"/>
              </a:ext>
            </a:extLst>
          </p:cNvPr>
          <p:cNvSpPr/>
          <p:nvPr userDrawn="1"/>
        </p:nvSpPr>
        <p:spPr>
          <a:xfrm>
            <a:off x="0" y="2963479"/>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3" name="Freeform 10">
            <a:extLst>
              <a:ext uri="{FF2B5EF4-FFF2-40B4-BE49-F238E27FC236}">
                <a16:creationId xmlns:a16="http://schemas.microsoft.com/office/drawing/2014/main" id="{038D67BC-3BCF-76A8-9BF0-60648407292D}"/>
              </a:ext>
              <a:ext uri="{C183D7F6-B498-43B3-948B-1728B52AA6E4}">
                <adec:decorative xmlns:adec="http://schemas.microsoft.com/office/drawing/2017/decorative" val="1"/>
              </a:ext>
            </a:extLst>
          </p:cNvPr>
          <p:cNvSpPr/>
          <p:nvPr userDrawn="1"/>
        </p:nvSpPr>
        <p:spPr>
          <a:xfrm rot="5400000">
            <a:off x="10798455" y="1014376"/>
            <a:ext cx="2020327" cy="766762"/>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E959C312-642F-DE98-976D-2DBE2EAC42E6}"/>
              </a:ext>
            </a:extLst>
          </p:cNvPr>
          <p:cNvSpPr>
            <a:spLocks noGrp="1"/>
          </p:cNvSpPr>
          <p:nvPr>
            <p:ph type="dt" sz="half" idx="20"/>
          </p:nvPr>
        </p:nvSpPr>
        <p:spPr/>
        <p:txBody>
          <a:bodyPr/>
          <a:lstStyle/>
          <a:p>
            <a:r>
              <a:rPr lang="en-US" altLang="zh-CN"/>
              <a:t>04/26/2025</a:t>
            </a:r>
          </a:p>
        </p:txBody>
      </p:sp>
      <p:sp>
        <p:nvSpPr>
          <p:cNvPr id="6" name="Footer Placeholder 5">
            <a:extLst>
              <a:ext uri="{FF2B5EF4-FFF2-40B4-BE49-F238E27FC236}">
                <a16:creationId xmlns:a16="http://schemas.microsoft.com/office/drawing/2014/main" id="{420AEAA7-DE9F-17B8-3F1D-002EC04537B6}"/>
              </a:ext>
            </a:extLst>
          </p:cNvPr>
          <p:cNvSpPr>
            <a:spLocks noGrp="1"/>
          </p:cNvSpPr>
          <p:nvPr>
            <p:ph type="ftr" sz="quarter" idx="2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0CA17B79-A16A-9D34-8092-50AE53A616D3}"/>
              </a:ext>
            </a:extLst>
          </p:cNvPr>
          <p:cNvSpPr>
            <a:spLocks noGrp="1"/>
          </p:cNvSpPr>
          <p:nvPr>
            <p:ph type="sldNum" sz="half" idx="2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59175620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lIns="0" tIns="0" rIns="0" bIns="0" anchor="b">
            <a:noAutofit/>
          </a:bodyPr>
          <a:lstStyle>
            <a:lvl1pPr>
              <a:defRPr b="0"/>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074448" y="2970092"/>
            <a:ext cx="3273552" cy="2953512"/>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4" name="Freeform 10">
            <a:extLst>
              <a:ext uri="{FF2B5EF4-FFF2-40B4-BE49-F238E27FC236}">
                <a16:creationId xmlns:a16="http://schemas.microsoft.com/office/drawing/2014/main" id="{BC616BFE-87E7-15B1-BE25-55D1A05BFFE2}"/>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7">
            <a:extLst>
              <a:ext uri="{FF2B5EF4-FFF2-40B4-BE49-F238E27FC236}">
                <a16:creationId xmlns:a16="http://schemas.microsoft.com/office/drawing/2014/main" id="{53E786F4-E71D-CFC6-78CC-37D06217179F}"/>
              </a:ext>
              <a:ext uri="{C183D7F6-B498-43B3-948B-1728B52AA6E4}">
                <adec:decorative xmlns:adec="http://schemas.microsoft.com/office/drawing/2017/decorative" val="1"/>
              </a:ext>
            </a:extLst>
          </p:cNvPr>
          <p:cNvSpPr/>
          <p:nvPr userDrawn="1"/>
        </p:nvSpPr>
        <p:spPr>
          <a:xfrm flipV="1">
            <a:off x="7768799" y="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5" name="Date Placeholder 4">
            <a:extLst>
              <a:ext uri="{FF2B5EF4-FFF2-40B4-BE49-F238E27FC236}">
                <a16:creationId xmlns:a16="http://schemas.microsoft.com/office/drawing/2014/main" id="{3F77F430-E16C-DB47-2D12-A6B6A0A530FB}"/>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9A589D42-6067-52C1-64C7-175E6BC6EB5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3B61FAC5-DA8E-3118-188C-90203A7E238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5853372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691351" y="4508939"/>
            <a:ext cx="5651393" cy="1516522"/>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9" name="Freeform 17">
            <a:extLst>
              <a:ext uri="{FF2B5EF4-FFF2-40B4-BE49-F238E27FC236}">
                <a16:creationId xmlns:a16="http://schemas.microsoft.com/office/drawing/2014/main" id="{78D5D10E-35CF-5B74-29A6-11679EB8C8F2}"/>
              </a:ext>
              <a:ext uri="{C183D7F6-B498-43B3-948B-1728B52AA6E4}">
                <adec:decorative xmlns:adec="http://schemas.microsoft.com/office/drawing/2017/decorative" val="1"/>
              </a:ext>
            </a:extLst>
          </p:cNvPr>
          <p:cNvSpPr/>
          <p:nvPr userDrawn="1"/>
        </p:nvSpPr>
        <p:spPr>
          <a:xfrm flipV="1">
            <a:off x="7768799"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4" name="Freeform 10">
            <a:extLst>
              <a:ext uri="{FF2B5EF4-FFF2-40B4-BE49-F238E27FC236}">
                <a16:creationId xmlns:a16="http://schemas.microsoft.com/office/drawing/2014/main" id="{59F69B48-F459-FF66-26A9-7EC00C9F7B42}"/>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Date Placeholder 5">
            <a:extLst>
              <a:ext uri="{FF2B5EF4-FFF2-40B4-BE49-F238E27FC236}">
                <a16:creationId xmlns:a16="http://schemas.microsoft.com/office/drawing/2014/main" id="{4991EAAD-5E54-2080-2B9B-B19E843B643E}"/>
              </a:ext>
            </a:extLst>
          </p:cNvPr>
          <p:cNvSpPr>
            <a:spLocks noGrp="1"/>
          </p:cNvSpPr>
          <p:nvPr>
            <p:ph type="dt" sz="half" idx="15"/>
          </p:nvPr>
        </p:nvSpPr>
        <p:spPr/>
        <p:txBody>
          <a:bodyPr/>
          <a:lstStyle/>
          <a:p>
            <a:r>
              <a:rPr lang="en-US" altLang="zh-CN"/>
              <a:t>04/26/2025</a:t>
            </a:r>
          </a:p>
        </p:txBody>
      </p:sp>
      <p:sp>
        <p:nvSpPr>
          <p:cNvPr id="7" name="Footer Placeholder 6">
            <a:extLst>
              <a:ext uri="{FF2B5EF4-FFF2-40B4-BE49-F238E27FC236}">
                <a16:creationId xmlns:a16="http://schemas.microsoft.com/office/drawing/2014/main" id="{8A91084A-93AC-072A-7367-DE9AE048A7B1}"/>
              </a:ext>
            </a:extLst>
          </p:cNvPr>
          <p:cNvSpPr>
            <a:spLocks noGrp="1"/>
          </p:cNvSpPr>
          <p:nvPr>
            <p:ph type="ftr" sz="quarter" idx="16"/>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48BE4C08-656F-090F-ADE8-832DD695E70B}"/>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4254354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2910" y="3785800"/>
            <a:ext cx="7366186"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4" name="Freeform 10">
            <a:extLst>
              <a:ext uri="{FF2B5EF4-FFF2-40B4-BE49-F238E27FC236}">
                <a16:creationId xmlns:a16="http://schemas.microsoft.com/office/drawing/2014/main" id="{CA4C43E1-0073-A35D-0A04-ED32FA1BF8FA}"/>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49555A3-9265-EF73-CF8C-45D64D56FFBE}"/>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573EBA73-01F9-86A4-00C2-B8F864FAFC2E}"/>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1246286F-948B-A354-C39B-0CCDE3D271B6}"/>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60247BB-0B45-F3B8-2827-87B286ED5D4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263432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lIns="0" tIns="0" rIns="0" bIns="0" anchor="t">
            <a:normAutofit/>
          </a:bodyPr>
          <a:lstStyle>
            <a:lvl1pPr>
              <a:defRPr sz="3200" b="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35972" y="839450"/>
            <a:ext cx="7312028" cy="2240280"/>
          </a:xfrm>
        </p:spPr>
        <p:txBody>
          <a:bodyPr lIns="0" tIns="0" rIns="0" bIns="0">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4" name="Freeform 10">
            <a:extLst>
              <a:ext uri="{FF2B5EF4-FFF2-40B4-BE49-F238E27FC236}">
                <a16:creationId xmlns:a16="http://schemas.microsoft.com/office/drawing/2014/main" id="{DD85C6AE-2C4C-5E38-47AE-05318D667556}"/>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3071C948-EB93-1CA0-72C9-A49862E4C5DA}"/>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841D45D4-FE2B-EB10-39D7-EABDFE8EC6D1}"/>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B06E03B1-F337-4DE6-A553-B870A5400C4D}"/>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6CFA0A-FC5D-D0F9-EA38-A0E0E192373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337017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lIns="0" tIns="0" rIns="0" bIns="0" anchor="ctr">
            <a:noAutofit/>
          </a:bodyPr>
          <a:lstStyle>
            <a:lvl1pPr>
              <a:defRPr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90520" y="2081048"/>
            <a:ext cx="4023360" cy="391861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B879A9D4-2DE0-F5AB-C643-7D6C624F518D}"/>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2D787054-1839-E686-38C1-14B88403914D}"/>
              </a:ext>
              <a:ext uri="{C183D7F6-B498-43B3-948B-1728B52AA6E4}">
                <adec:decorative xmlns:adec="http://schemas.microsoft.com/office/drawing/2017/decorative" val="1"/>
              </a:ext>
            </a:extLst>
          </p:cNvPr>
          <p:cNvSpPr/>
          <p:nvPr userDrawn="1"/>
        </p:nvSpPr>
        <p:spPr>
          <a:xfrm>
            <a:off x="11328000" y="2081048"/>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2385589B-ED64-F606-AD4D-82558DFE2F9D}"/>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2EE6E25-8F36-46AA-7353-63CD48AEA3D1}"/>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F67EEA2-3419-D7B3-9621-57F8695BB18D}"/>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568872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lIns="0" tIns="0" rIns="0" bIns="0">
            <a:noAutofit/>
          </a:bodyPr>
          <a:lstStyle>
            <a:lvl1pPr>
              <a:defRPr sz="3600" b="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738648" y="831919"/>
            <a:ext cx="5609353"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17">
            <a:extLst>
              <a:ext uri="{FF2B5EF4-FFF2-40B4-BE49-F238E27FC236}">
                <a16:creationId xmlns:a16="http://schemas.microsoft.com/office/drawing/2014/main" id="{9B5DC763-7A3E-F543-D730-F1D0DB8E7237}"/>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3" name="Freeform 10">
            <a:extLst>
              <a:ext uri="{FF2B5EF4-FFF2-40B4-BE49-F238E27FC236}">
                <a16:creationId xmlns:a16="http://schemas.microsoft.com/office/drawing/2014/main" id="{7BD5A08B-EED8-797D-F25E-F1027E0C2064}"/>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890AF34F-C900-E182-C79E-F87C625DAD1D}"/>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E7400220-A3EA-A5A4-0CE3-CD8DBA62B9D8}"/>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4A8548E-F7FA-ADF2-255A-A393995E048A}"/>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20C31298-3111-9F68-2490-97F4A8DB37EC}"/>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83426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lIns="0" tIns="0" rIns="0" bIns="0" anchor="t">
            <a:noAutofit/>
          </a:bodyPr>
          <a:lstStyle>
            <a:lvl1pPr>
              <a:defRPr sz="3200" b="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61186" y="831919"/>
            <a:ext cx="6586814" cy="515235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7">
            <a:extLst>
              <a:ext uri="{FF2B5EF4-FFF2-40B4-BE49-F238E27FC236}">
                <a16:creationId xmlns:a16="http://schemas.microsoft.com/office/drawing/2014/main" id="{05FFA936-7860-03EC-833F-6A837DCB4A4A}"/>
              </a:ext>
              <a:ext uri="{C183D7F6-B498-43B3-948B-1728B52AA6E4}">
                <adec:decorative xmlns:adec="http://schemas.microsoft.com/office/drawing/2017/decorative" val="1"/>
              </a:ext>
            </a:extLst>
          </p:cNvPr>
          <p:cNvSpPr/>
          <p:nvPr userDrawn="1"/>
        </p:nvSpPr>
        <p:spPr>
          <a:xfrm>
            <a:off x="1" y="6526800"/>
            <a:ext cx="12192000" cy="331199"/>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9" name="Freeform 17">
            <a:extLst>
              <a:ext uri="{FF2B5EF4-FFF2-40B4-BE49-F238E27FC236}">
                <a16:creationId xmlns:a16="http://schemas.microsoft.com/office/drawing/2014/main" id="{823AC08E-BB10-EDBA-C0E3-558A1F4618D4}"/>
              </a:ext>
              <a:ext uri="{C183D7F6-B498-43B3-948B-1728B52AA6E4}">
                <adec:decorative xmlns:adec="http://schemas.microsoft.com/office/drawing/2017/decorative" val="1"/>
              </a:ext>
            </a:extLst>
          </p:cNvPr>
          <p:cNvSpPr/>
          <p:nvPr userDrawn="1"/>
        </p:nvSpPr>
        <p:spPr>
          <a:xfrm flipV="1">
            <a:off x="0" y="6526800"/>
            <a:ext cx="4423201" cy="331200"/>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4" name="Freeform 10">
            <a:extLst>
              <a:ext uri="{FF2B5EF4-FFF2-40B4-BE49-F238E27FC236}">
                <a16:creationId xmlns:a16="http://schemas.microsoft.com/office/drawing/2014/main" id="{C362DB80-9F02-EB8E-FC5F-14EB115DD377}"/>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Date Placeholder 4">
            <a:extLst>
              <a:ext uri="{FF2B5EF4-FFF2-40B4-BE49-F238E27FC236}">
                <a16:creationId xmlns:a16="http://schemas.microsoft.com/office/drawing/2014/main" id="{62EEC586-446A-7442-E39B-030A8C7850C0}"/>
              </a:ext>
            </a:extLst>
          </p:cNvPr>
          <p:cNvSpPr>
            <a:spLocks noGrp="1"/>
          </p:cNvSpPr>
          <p:nvPr>
            <p:ph type="dt" sz="half" idx="15"/>
          </p:nvPr>
        </p:nvSpPr>
        <p:spPr/>
        <p:txBody>
          <a:bodyPr/>
          <a:lstStyle/>
          <a:p>
            <a:r>
              <a:rPr lang="en-US" altLang="zh-CN"/>
              <a:t>04/26/2025</a:t>
            </a:r>
          </a:p>
        </p:txBody>
      </p:sp>
      <p:sp>
        <p:nvSpPr>
          <p:cNvPr id="6" name="Footer Placeholder 5">
            <a:extLst>
              <a:ext uri="{FF2B5EF4-FFF2-40B4-BE49-F238E27FC236}">
                <a16:creationId xmlns:a16="http://schemas.microsoft.com/office/drawing/2014/main" id="{5F4B311C-F361-BA00-37B8-7634DBDFA2F8}"/>
              </a:ext>
            </a:extLst>
          </p:cNvPr>
          <p:cNvSpPr>
            <a:spLocks noGrp="1"/>
          </p:cNvSpPr>
          <p:nvPr>
            <p:ph type="ftr" sz="quarter" idx="16"/>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F0591745-C6C1-1702-1C5A-3F5C1383BD8B}"/>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651139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lIns="0" tIns="0" rIns="0" bIns="0" anchor="b">
            <a:no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39E8EB8E-D63B-6AF9-B3A0-B05D41CD86F3}"/>
              </a:ext>
              <a:ext uri="{C183D7F6-B498-43B3-948B-1728B52AA6E4}">
                <adec:decorative xmlns:adec="http://schemas.microsoft.com/office/drawing/2017/decorative" val="1"/>
              </a:ext>
            </a:extLst>
          </p:cNvPr>
          <p:cNvSpPr/>
          <p:nvPr userDrawn="1"/>
        </p:nvSpPr>
        <p:spPr>
          <a:xfrm>
            <a:off x="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048AF7A1-40D5-5DBA-10C9-828BAC169E6A}"/>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7EEC1DE6-0C7C-1CAF-7C78-5D609369669E}"/>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C957C0A9-12CC-9AFC-8344-6631331199D1}"/>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442C7CCB-E1D6-437F-A321-AC311F055591}"/>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6071686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reeform 10">
            <a:extLst>
              <a:ext uri="{FF2B5EF4-FFF2-40B4-BE49-F238E27FC236}">
                <a16:creationId xmlns:a16="http://schemas.microsoft.com/office/drawing/2014/main" id="{90AE8DFC-9941-7AAD-BE59-0C47E3A3D351}"/>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Freeform 10">
            <a:extLst>
              <a:ext uri="{FF2B5EF4-FFF2-40B4-BE49-F238E27FC236}">
                <a16:creationId xmlns:a16="http://schemas.microsoft.com/office/drawing/2014/main" id="{4D599065-206D-B396-91F8-07BD1D0B158B}"/>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Date Placeholder 3">
            <a:extLst>
              <a:ext uri="{FF2B5EF4-FFF2-40B4-BE49-F238E27FC236}">
                <a16:creationId xmlns:a16="http://schemas.microsoft.com/office/drawing/2014/main" id="{5E3C41CC-3994-216B-257A-9EF40332D3C4}"/>
              </a:ext>
            </a:extLst>
          </p:cNvPr>
          <p:cNvSpPr>
            <a:spLocks noGrp="1"/>
          </p:cNvSpPr>
          <p:nvPr>
            <p:ph type="dt" sz="half" idx="10"/>
          </p:nvPr>
        </p:nvSpPr>
        <p:spPr/>
        <p:txBody>
          <a:bodyPr/>
          <a:lstStyle/>
          <a:p>
            <a:r>
              <a:rPr lang="en-US" altLang="zh-CN"/>
              <a:t>04/26/2025</a:t>
            </a:r>
          </a:p>
        </p:txBody>
      </p:sp>
      <p:sp>
        <p:nvSpPr>
          <p:cNvPr id="5" name="Footer Placeholder 4">
            <a:extLst>
              <a:ext uri="{FF2B5EF4-FFF2-40B4-BE49-F238E27FC236}">
                <a16:creationId xmlns:a16="http://schemas.microsoft.com/office/drawing/2014/main" id="{5FC14F33-A50F-76BC-E256-41A00023A063}"/>
              </a:ext>
            </a:extLst>
          </p:cNvPr>
          <p:cNvSpPr>
            <a:spLocks noGrp="1"/>
          </p:cNvSpPr>
          <p:nvPr>
            <p:ph type="ftr" sz="quarter" idx="11"/>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D468ED4B-8927-6920-5B11-CF5655D44608}"/>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77498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lIns="0" tIns="0" rIns="0" bIns="0" anchor="b">
            <a:noAutofit/>
          </a:bodyPr>
          <a:lstStyle>
            <a:lvl1pPr algn="ctr">
              <a:defRPr sz="23200">
                <a:solidFill>
                  <a:schemeClr val="bg2"/>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Autofit/>
          </a:bodyPr>
          <a:lstStyle>
            <a:lvl1pPr marL="0" indent="0" algn="ctr">
              <a:buNone/>
              <a:defRPr sz="2800" cap="none"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8B8163FF-4732-F569-E5D9-9B6A2B0CAC57}"/>
              </a:ext>
            </a:extLst>
          </p:cNvPr>
          <p:cNvSpPr>
            <a:spLocks noGrp="1"/>
          </p:cNvSpPr>
          <p:nvPr>
            <p:ph type="dt" sz="half" idx="10"/>
          </p:nvPr>
        </p:nvSpPr>
        <p:spPr/>
        <p:txBody>
          <a:bodyPr/>
          <a:lstStyle>
            <a:lvl1pPr>
              <a:defRPr>
                <a:solidFill>
                  <a:schemeClr val="bg1"/>
                </a:solidFill>
              </a:defRPr>
            </a:lvl1pPr>
          </a:lstStyle>
          <a:p>
            <a:r>
              <a:rPr lang="en-US" altLang="zh-CN"/>
              <a:t>04/26/2025</a:t>
            </a:r>
          </a:p>
        </p:txBody>
      </p:sp>
      <p:sp>
        <p:nvSpPr>
          <p:cNvPr id="12" name="Footer Placeholder 11">
            <a:extLst>
              <a:ext uri="{FF2B5EF4-FFF2-40B4-BE49-F238E27FC236}">
                <a16:creationId xmlns:a16="http://schemas.microsoft.com/office/drawing/2014/main" id="{3058DED8-3ECE-DBAC-089A-2CA6ED299D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3" name="Slide Number Placeholder 12">
            <a:extLst>
              <a:ext uri="{FF2B5EF4-FFF2-40B4-BE49-F238E27FC236}">
                <a16:creationId xmlns:a16="http://schemas.microsoft.com/office/drawing/2014/main" id="{C21E5DAD-47E7-5589-A6AC-9B13B86A10E0}"/>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692551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96624185-F7D1-FA60-1A95-7A114118DB86}"/>
              </a:ext>
              <a:ext uri="{C183D7F6-B498-43B3-948B-1728B52AA6E4}">
                <adec:decorative xmlns:adec="http://schemas.microsoft.com/office/drawing/2017/decorative" val="1"/>
              </a:ext>
            </a:extLst>
          </p:cNvPr>
          <p:cNvSpPr/>
          <p:nvPr userDrawn="1"/>
        </p:nvSpPr>
        <p:spPr>
          <a:xfrm>
            <a:off x="3873559" y="1"/>
            <a:ext cx="8318441" cy="402844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059658" y="285071"/>
            <a:ext cx="6470926"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059658" y="4226560"/>
            <a:ext cx="6470926" cy="149352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descr="One tall building modern style black and white.">
            <a:extLst>
              <a:ext uri="{FF2B5EF4-FFF2-40B4-BE49-F238E27FC236}">
                <a16:creationId xmlns:a16="http://schemas.microsoft.com/office/drawing/2014/main" id="{B5F970DC-4D95-E856-C011-166EE410B02B}"/>
              </a:ext>
              <a:ext uri="{C183D7F6-B498-43B3-948B-1728B52AA6E4}">
                <adec:decorative xmlns:adec="http://schemas.microsoft.com/office/drawing/2017/decorative" val="0"/>
              </a:ext>
            </a:extLst>
          </p:cNvPr>
          <p:cNvSpPr>
            <a:spLocks noGrp="1"/>
          </p:cNvSpPr>
          <p:nvPr>
            <p:ph type="pic" sz="quarter" idx="17"/>
          </p:nvPr>
        </p:nvSpPr>
        <p:spPr>
          <a:xfrm>
            <a:off x="0"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Text Placeholder 13">
            <a:extLst>
              <a:ext uri="{FF2B5EF4-FFF2-40B4-BE49-F238E27FC236}">
                <a16:creationId xmlns:a16="http://schemas.microsoft.com/office/drawing/2014/main" id="{840ED42D-2092-EE19-1040-6CA890C1AA68}"/>
              </a:ext>
            </a:extLst>
          </p:cNvPr>
          <p:cNvSpPr>
            <a:spLocks noGrp="1"/>
          </p:cNvSpPr>
          <p:nvPr>
            <p:ph type="body" sz="quarter" idx="15" hasCustomPrompt="1"/>
          </p:nvPr>
        </p:nvSpPr>
        <p:spPr>
          <a:xfrm>
            <a:off x="5059658" y="6089333"/>
            <a:ext cx="2116137" cy="292994"/>
          </a:xfrm>
        </p:spPr>
        <p:txBody>
          <a:bodyPr lIns="0" tIns="0" rIns="0" bIns="0" anchor="b">
            <a:noAutofit/>
          </a:bodyPr>
          <a:lstStyle>
            <a:lvl1pPr marL="0" indent="0">
              <a:buNone/>
              <a:defRPr sz="1600" baseline="0"/>
            </a:lvl1pPr>
          </a:lstStyle>
          <a:p>
            <a:pPr lvl="0"/>
            <a:r>
              <a:rPr lang="en-US" altLang="zh-CN"/>
              <a:t>Presenter Name</a:t>
            </a:r>
            <a:endParaRPr lang="en-US"/>
          </a:p>
        </p:txBody>
      </p:sp>
      <p:sp>
        <p:nvSpPr>
          <p:cNvPr id="22" name="Rectangle 21">
            <a:extLst>
              <a:ext uri="{FF2B5EF4-FFF2-40B4-BE49-F238E27FC236}">
                <a16:creationId xmlns:a16="http://schemas.microsoft.com/office/drawing/2014/main" id="{19E11187-86CB-6B4B-4F55-B8E4A09946F8}"/>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CC8F2F8-2E90-744F-370E-A1F3349F998B}"/>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86A018F5-6938-C956-A700-3FB7BD456C92}"/>
              </a:ext>
            </a:extLst>
          </p:cNvPr>
          <p:cNvSpPr>
            <a:spLocks noGrp="1"/>
          </p:cNvSpPr>
          <p:nvPr>
            <p:ph type="dt" sz="half" idx="18"/>
          </p:nvPr>
        </p:nvSpPr>
        <p:spPr/>
        <p:txBody>
          <a:bodyPr/>
          <a:lstStyle/>
          <a:p>
            <a:r>
              <a:rPr lang="en-US" altLang="zh-CN"/>
              <a:t>04/26/2025</a:t>
            </a:r>
          </a:p>
        </p:txBody>
      </p:sp>
      <p:sp>
        <p:nvSpPr>
          <p:cNvPr id="5" name="Footer Placeholder 4">
            <a:extLst>
              <a:ext uri="{FF2B5EF4-FFF2-40B4-BE49-F238E27FC236}">
                <a16:creationId xmlns:a16="http://schemas.microsoft.com/office/drawing/2014/main" id="{998B0C64-77F2-ABAA-2AE0-EAC05A006C94}"/>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515ABAF6-FA89-36E3-9418-68410C90775E}"/>
              </a:ext>
            </a:extLst>
          </p:cNvPr>
          <p:cNvSpPr>
            <a:spLocks noGrp="1"/>
          </p:cNvSpPr>
          <p:nvPr>
            <p:ph type="sldNum" sz="half" idx="20"/>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263555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FC2F8FA1-07E9-4B86-7FE6-89A713032427}"/>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62EE4FA8-C14D-42BE-7F2F-3EC2A3256620}"/>
              </a:ext>
              <a:ext uri="{C183D7F6-B498-43B3-948B-1728B52AA6E4}">
                <adec:decorative xmlns:adec="http://schemas.microsoft.com/office/drawing/2017/decorative" val="1"/>
              </a:ext>
            </a:extLst>
          </p:cNvPr>
          <p:cNvSpPr/>
          <p:nvPr userDrawn="1"/>
        </p:nvSpPr>
        <p:spPr>
          <a:xfrm>
            <a:off x="1132800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32A21E5-0951-8C64-839E-74A736BB5DFC}"/>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E6A661DC-AC19-7062-B8F5-8F4A2BB0F703}"/>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A7B27A9A-1BE2-BB2E-2CBA-D212DFEC3D75}"/>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933035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8" name="Freeform 10">
            <a:extLst>
              <a:ext uri="{FF2B5EF4-FFF2-40B4-BE49-F238E27FC236}">
                <a16:creationId xmlns:a16="http://schemas.microsoft.com/office/drawing/2014/main" id="{22D94787-2437-0D44-4DC0-5BF87C1E4CC9}"/>
              </a:ext>
              <a:ext uri="{C183D7F6-B498-43B3-948B-1728B52AA6E4}">
                <adec:decorative xmlns:adec="http://schemas.microsoft.com/office/drawing/2017/decorative" val="1"/>
              </a:ext>
            </a:extLst>
          </p:cNvPr>
          <p:cNvSpPr/>
          <p:nvPr userDrawn="1"/>
        </p:nvSpPr>
        <p:spPr>
          <a:xfrm>
            <a:off x="1" y="6134100"/>
            <a:ext cx="185398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6" name="Freeform 10">
            <a:extLst>
              <a:ext uri="{FF2B5EF4-FFF2-40B4-BE49-F238E27FC236}">
                <a16:creationId xmlns:a16="http://schemas.microsoft.com/office/drawing/2014/main" id="{466DC4A4-5BC3-6A6B-8176-7BBAE4333D97}"/>
              </a:ext>
              <a:ext uri="{C183D7F6-B498-43B3-948B-1728B52AA6E4}">
                <adec:decorative xmlns:adec="http://schemas.microsoft.com/office/drawing/2017/decorative" val="1"/>
              </a:ext>
            </a:extLst>
          </p:cNvPr>
          <p:cNvSpPr/>
          <p:nvPr userDrawn="1"/>
        </p:nvSpPr>
        <p:spPr>
          <a:xfrm rot="5400000">
            <a:off x="10616942" y="363855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DFAC22A6-DAD3-172B-2EB3-FFCC78ECE83C}"/>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25E89CB7-4D3B-AFD6-E514-8785D7C63299}"/>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63FF7D4F-E910-621B-FBA2-BE8B3CADEED9}"/>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919791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lIns="0" tIns="0" rIns="0" bIns="0">
            <a:noAutofit/>
          </a:bodyPr>
          <a:lstStyle>
            <a:lvl1pPr>
              <a:defRPr b="0"/>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Freeform 10">
            <a:extLst>
              <a:ext uri="{FF2B5EF4-FFF2-40B4-BE49-F238E27FC236}">
                <a16:creationId xmlns:a16="http://schemas.microsoft.com/office/drawing/2014/main" id="{EC75204E-6665-1741-E3D7-F49BC009A08A}"/>
              </a:ext>
              <a:ext uri="{C183D7F6-B498-43B3-948B-1728B52AA6E4}">
                <adec:decorative xmlns:adec="http://schemas.microsoft.com/office/drawing/2017/decorative" val="1"/>
              </a:ext>
            </a:extLst>
          </p:cNvPr>
          <p:cNvSpPr/>
          <p:nvPr userDrawn="1"/>
        </p:nvSpPr>
        <p:spPr>
          <a:xfrm rot="5400000">
            <a:off x="10616942" y="139979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D185E67F-DBF6-C265-5156-18A6640D08CB}"/>
              </a:ext>
              <a:ext uri="{C183D7F6-B498-43B3-948B-1728B52AA6E4}">
                <adec:decorative xmlns:adec="http://schemas.microsoft.com/office/drawing/2017/decorative" val="1"/>
              </a:ext>
            </a:extLst>
          </p:cNvPr>
          <p:cNvSpPr/>
          <p:nvPr userDrawn="1"/>
        </p:nvSpPr>
        <p:spPr>
          <a:xfrm>
            <a:off x="10937497" y="543001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F7F634C7-BDBE-F74F-0DD6-497555F7400E}"/>
              </a:ext>
            </a:extLst>
          </p:cNvPr>
          <p:cNvSpPr>
            <a:spLocks noGrp="1"/>
          </p:cNvSpPr>
          <p:nvPr>
            <p:ph type="dt" sz="half" idx="14"/>
          </p:nvPr>
        </p:nvSpPr>
        <p:spPr/>
        <p:txBody>
          <a:bodyPr/>
          <a:lstStyle/>
          <a:p>
            <a:r>
              <a:rPr lang="en-US" altLang="zh-CN"/>
              <a:t>04/26/2025</a:t>
            </a:r>
          </a:p>
        </p:txBody>
      </p:sp>
      <p:sp>
        <p:nvSpPr>
          <p:cNvPr id="4" name="Footer Placeholder 3">
            <a:extLst>
              <a:ext uri="{FF2B5EF4-FFF2-40B4-BE49-F238E27FC236}">
                <a16:creationId xmlns:a16="http://schemas.microsoft.com/office/drawing/2014/main" id="{5C5398AA-835E-B4A0-899B-7F8F1FB510A1}"/>
              </a:ext>
            </a:extLst>
          </p:cNvPr>
          <p:cNvSpPr>
            <a:spLocks noGrp="1"/>
          </p:cNvSpPr>
          <p:nvPr>
            <p:ph type="ftr" sz="quarter" idx="15"/>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52C05F7-BD8A-E7E0-8BC7-A2AA2C1F712A}"/>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101898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lIns="0" tIns="0" rIns="0" bIns="0" anchor="ctr">
            <a:no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9" name="Freeform 10">
            <a:extLst>
              <a:ext uri="{FF2B5EF4-FFF2-40B4-BE49-F238E27FC236}">
                <a16:creationId xmlns:a16="http://schemas.microsoft.com/office/drawing/2014/main" id="{F962006A-7A6E-64B1-877A-0C57CD526750}"/>
              </a:ext>
              <a:ext uri="{C183D7F6-B498-43B3-948B-1728B52AA6E4}">
                <adec:decorative xmlns:adec="http://schemas.microsoft.com/office/drawing/2017/decorative" val="1"/>
              </a:ext>
            </a:extLst>
          </p:cNvPr>
          <p:cNvSpPr/>
          <p:nvPr userDrawn="1"/>
        </p:nvSpPr>
        <p:spPr>
          <a:xfrm rot="16200000">
            <a:off x="-851158" y="2655570"/>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Freeform 10">
            <a:extLst>
              <a:ext uri="{FF2B5EF4-FFF2-40B4-BE49-F238E27FC236}">
                <a16:creationId xmlns:a16="http://schemas.microsoft.com/office/drawing/2014/main" id="{EBC863B5-260B-6940-CC7B-7FEF1C9889AD}"/>
              </a:ext>
              <a:ext uri="{C183D7F6-B498-43B3-948B-1728B52AA6E4}">
                <adec:decorative xmlns:adec="http://schemas.microsoft.com/office/drawing/2017/decorative" val="1"/>
              </a:ext>
            </a:extLst>
          </p:cNvPr>
          <p:cNvSpPr/>
          <p:nvPr userDrawn="1"/>
        </p:nvSpPr>
        <p:spPr>
          <a:xfrm>
            <a:off x="10937497" y="5299974"/>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7" name="Date Placeholder 6">
            <a:extLst>
              <a:ext uri="{FF2B5EF4-FFF2-40B4-BE49-F238E27FC236}">
                <a16:creationId xmlns:a16="http://schemas.microsoft.com/office/drawing/2014/main" id="{0DB898FB-5C3D-C237-A1F3-7D1A698DEE61}"/>
              </a:ext>
            </a:extLst>
          </p:cNvPr>
          <p:cNvSpPr>
            <a:spLocks noGrp="1"/>
          </p:cNvSpPr>
          <p:nvPr>
            <p:ph type="dt" sz="half" idx="10"/>
          </p:nvPr>
        </p:nvSpPr>
        <p:spPr/>
        <p:txBody>
          <a:bodyPr/>
          <a:lstStyle/>
          <a:p>
            <a:r>
              <a:rPr lang="en-US" altLang="zh-CN"/>
              <a:t>04/26/2025</a:t>
            </a:r>
          </a:p>
        </p:txBody>
      </p:sp>
      <p:sp>
        <p:nvSpPr>
          <p:cNvPr id="8" name="Footer Placeholder 7">
            <a:extLst>
              <a:ext uri="{FF2B5EF4-FFF2-40B4-BE49-F238E27FC236}">
                <a16:creationId xmlns:a16="http://schemas.microsoft.com/office/drawing/2014/main" id="{CF9E07D4-DFB1-0BD8-ED01-8DBACA0B419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4C0288F-EB42-E0B4-4B02-6E89CDA9DD18}"/>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0159268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005E8BA8-BCB0-A21C-E1D5-6671C670E6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lIns="0" tIns="0" rIns="0" bIns="0" anchor="ctr">
            <a:noAutofit/>
          </a:bodyPr>
          <a:lstStyle>
            <a:lvl1pPr algn="l">
              <a:lnSpc>
                <a:spcPct val="100000"/>
              </a:lnSpc>
              <a:defRPr sz="4000" b="0">
                <a:solidFill>
                  <a:schemeClr val="bg2"/>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Autofit/>
          </a:bodyPr>
          <a:lstStyle>
            <a:lvl1pPr marL="0" indent="0" algn="l">
              <a:buNone/>
              <a:defRPr sz="22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386F67E0-E1D7-D3B1-13D7-00781534F2F5}"/>
              </a:ext>
            </a:extLst>
          </p:cNvPr>
          <p:cNvSpPr>
            <a:spLocks noGrp="1"/>
          </p:cNvSpPr>
          <p:nvPr>
            <p:ph type="dt" sz="half" idx="10"/>
          </p:nvPr>
        </p:nvSpPr>
        <p:spPr/>
        <p:txBody>
          <a:bodyPr/>
          <a:lstStyle>
            <a:lvl1pPr>
              <a:defRPr>
                <a:solidFill>
                  <a:schemeClr val="bg1"/>
                </a:solidFill>
              </a:defRPr>
            </a:lvl1pPr>
          </a:lstStyle>
          <a:p>
            <a:r>
              <a:rPr lang="en-US" altLang="zh-CN"/>
              <a:t>04/26/2025</a:t>
            </a:r>
          </a:p>
        </p:txBody>
      </p:sp>
      <p:sp>
        <p:nvSpPr>
          <p:cNvPr id="5" name="Footer Placeholder 4">
            <a:extLst>
              <a:ext uri="{FF2B5EF4-FFF2-40B4-BE49-F238E27FC236}">
                <a16:creationId xmlns:a16="http://schemas.microsoft.com/office/drawing/2014/main" id="{2954D3C5-6449-30B8-7A03-C30374179021}"/>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A98957B6-1D68-2616-29D0-E0C8BAD6C60D}"/>
              </a:ext>
            </a:extLst>
          </p:cNvPr>
          <p:cNvSpPr>
            <a:spLocks noGrp="1"/>
          </p:cNvSpPr>
          <p:nvPr>
            <p:ph type="sldNum" sz="half" idx="12"/>
          </p:nvPr>
        </p:nvSpPr>
        <p:spPr/>
        <p:txBody>
          <a:bodyPr/>
          <a:lstStyle>
            <a:lvl1pPr>
              <a:defRPr>
                <a:solidFill>
                  <a:schemeClr val="bg1"/>
                </a:solidFill>
              </a:defRPr>
            </a:lvl1p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227561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lIns="0" tIns="0" rIns="0" bIns="0" anchor="ctr">
            <a:no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Freeform 17">
            <a:extLst>
              <a:ext uri="{FF2B5EF4-FFF2-40B4-BE49-F238E27FC236}">
                <a16:creationId xmlns:a16="http://schemas.microsoft.com/office/drawing/2014/main" id="{D6ABBB03-AFDB-81BD-70C3-D82D136C82C6}"/>
              </a:ext>
              <a:ext uri="{C183D7F6-B498-43B3-948B-1728B52AA6E4}">
                <adec:decorative xmlns:adec="http://schemas.microsoft.com/office/drawing/2017/decorative" val="1"/>
              </a:ext>
            </a:extLst>
          </p:cNvPr>
          <p:cNvSpPr/>
          <p:nvPr userDrawn="1"/>
        </p:nvSpPr>
        <p:spPr>
          <a:xfrm rot="16200000">
            <a:off x="9704644" y="2904067"/>
            <a:ext cx="3924846" cy="1049867"/>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7" name="Date Placeholder 6">
            <a:extLst>
              <a:ext uri="{FF2B5EF4-FFF2-40B4-BE49-F238E27FC236}">
                <a16:creationId xmlns:a16="http://schemas.microsoft.com/office/drawing/2014/main" id="{454DF4FF-0F4F-E0DF-A8BE-06843DB7F32F}"/>
              </a:ext>
            </a:extLst>
          </p:cNvPr>
          <p:cNvSpPr>
            <a:spLocks noGrp="1"/>
          </p:cNvSpPr>
          <p:nvPr>
            <p:ph type="dt" sz="half" idx="10"/>
          </p:nvPr>
        </p:nvSpPr>
        <p:spPr/>
        <p:txBody>
          <a:bodyPr/>
          <a:lstStyle/>
          <a:p>
            <a:r>
              <a:rPr lang="en-US" altLang="zh-CN"/>
              <a:t>04/26/2025</a:t>
            </a:r>
          </a:p>
        </p:txBody>
      </p:sp>
      <p:sp>
        <p:nvSpPr>
          <p:cNvPr id="8" name="Footer Placeholder 7">
            <a:extLst>
              <a:ext uri="{FF2B5EF4-FFF2-40B4-BE49-F238E27FC236}">
                <a16:creationId xmlns:a16="http://schemas.microsoft.com/office/drawing/2014/main" id="{59DC9C00-2D6F-F5A7-EBD5-B98FD68BB654}"/>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56F8A836-067A-6986-1DD8-8B993AF731B2}"/>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8438562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lIns="0" tIns="0" rIns="0" bIns="0">
            <a:noAutofit/>
          </a:bodyPr>
          <a:lstStyle>
            <a:lvl1pPr>
              <a:defRPr b="0"/>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38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47455"/>
            <a:ext cx="5181600" cy="3878625"/>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10">
            <a:extLst>
              <a:ext uri="{FF2B5EF4-FFF2-40B4-BE49-F238E27FC236}">
                <a16:creationId xmlns:a16="http://schemas.microsoft.com/office/drawing/2014/main" id="{FEF54682-8F32-1FB8-5785-1FA2F6F71C9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4" name="Freeform 10">
            <a:extLst>
              <a:ext uri="{FF2B5EF4-FFF2-40B4-BE49-F238E27FC236}">
                <a16:creationId xmlns:a16="http://schemas.microsoft.com/office/drawing/2014/main" id="{A3A95296-5CDA-E3B3-0B57-4566F9E12B3A}"/>
              </a:ext>
              <a:ext uri="{C183D7F6-B498-43B3-948B-1728B52AA6E4}">
                <adec:decorative xmlns:adec="http://schemas.microsoft.com/office/drawing/2017/decorative" val="1"/>
              </a:ext>
            </a:extLst>
          </p:cNvPr>
          <p:cNvSpPr/>
          <p:nvPr userDrawn="1"/>
        </p:nvSpPr>
        <p:spPr>
          <a:xfrm rot="16200000">
            <a:off x="-265301" y="1097222"/>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19759082-3FD3-AD43-8FA5-565BDFB9ED34}"/>
              </a:ext>
            </a:extLst>
          </p:cNvPr>
          <p:cNvSpPr>
            <a:spLocks noGrp="1"/>
          </p:cNvSpPr>
          <p:nvPr>
            <p:ph type="dt" sz="half" idx="15"/>
          </p:nvPr>
        </p:nvSpPr>
        <p:spPr/>
        <p:txBody>
          <a:bodyPr/>
          <a:lstStyle/>
          <a:p>
            <a:r>
              <a:rPr lang="en-US" altLang="zh-CN"/>
              <a:t>04/26/2025</a:t>
            </a:r>
          </a:p>
        </p:txBody>
      </p:sp>
      <p:sp>
        <p:nvSpPr>
          <p:cNvPr id="10" name="Footer Placeholder 9">
            <a:extLst>
              <a:ext uri="{FF2B5EF4-FFF2-40B4-BE49-F238E27FC236}">
                <a16:creationId xmlns:a16="http://schemas.microsoft.com/office/drawing/2014/main" id="{88590839-8D9C-7FDA-3B8C-73E3E1A5E3C7}"/>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5657629-536B-9BFB-EC51-1247E178D54F}"/>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09042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lIns="0" tIns="0" rIns="0" bIns="0">
            <a:noAutofit/>
          </a:bodyPr>
          <a:lstStyle>
            <a:lvl1pPr>
              <a:defRPr b="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7">
            <a:extLst>
              <a:ext uri="{FF2B5EF4-FFF2-40B4-BE49-F238E27FC236}">
                <a16:creationId xmlns:a16="http://schemas.microsoft.com/office/drawing/2014/main" id="{74B0C123-9686-1617-39D2-ADE5CB58648D}"/>
              </a:ext>
              <a:ext uri="{C183D7F6-B498-43B3-948B-1728B52AA6E4}">
                <adec:decorative xmlns:adec="http://schemas.microsoft.com/office/drawing/2017/decorative" val="1"/>
              </a:ext>
            </a:extLst>
          </p:cNvPr>
          <p:cNvSpPr/>
          <p:nvPr userDrawn="1"/>
        </p:nvSpPr>
        <p:spPr>
          <a:xfrm>
            <a:off x="1" y="6298167"/>
            <a:ext cx="12192000" cy="559834"/>
          </a:xfrm>
          <a:custGeom>
            <a:avLst/>
            <a:gdLst/>
            <a:ahLst/>
            <a:cxnLst/>
            <a:rect l="l" t="t" r="r" b="b"/>
            <a:pathLst>
              <a:path w="5072131" h="573308">
                <a:moveTo>
                  <a:pt x="0" y="0"/>
                </a:moveTo>
                <a:lnTo>
                  <a:pt x="5072131" y="0"/>
                </a:lnTo>
                <a:lnTo>
                  <a:pt x="5072131" y="573308"/>
                </a:lnTo>
                <a:lnTo>
                  <a:pt x="0" y="573308"/>
                </a:lnTo>
                <a:close/>
              </a:path>
            </a:pathLst>
          </a:custGeom>
          <a:solidFill>
            <a:schemeClr val="accent1"/>
          </a:solidFill>
        </p:spPr>
        <p:txBody>
          <a:bodyPr/>
          <a:lstStyle/>
          <a:p>
            <a:endParaRPr lang="zh-CN" altLang="en-US"/>
          </a:p>
        </p:txBody>
      </p:sp>
      <p:sp>
        <p:nvSpPr>
          <p:cNvPr id="6" name="Freeform 17">
            <a:extLst>
              <a:ext uri="{FF2B5EF4-FFF2-40B4-BE49-F238E27FC236}">
                <a16:creationId xmlns:a16="http://schemas.microsoft.com/office/drawing/2014/main" id="{E0D3B3C2-1BB1-17EC-DF54-658C48FEB3D8}"/>
              </a:ext>
              <a:ext uri="{C183D7F6-B498-43B3-948B-1728B52AA6E4}">
                <adec:decorative xmlns:adec="http://schemas.microsoft.com/office/drawing/2017/decorative" val="1"/>
              </a:ext>
            </a:extLst>
          </p:cNvPr>
          <p:cNvSpPr/>
          <p:nvPr userDrawn="1"/>
        </p:nvSpPr>
        <p:spPr>
          <a:xfrm flipV="1">
            <a:off x="7768799" y="6298164"/>
            <a:ext cx="4423201" cy="559836"/>
          </a:xfrm>
          <a:custGeom>
            <a:avLst/>
            <a:gdLst/>
            <a:ahLst/>
            <a:cxnLst/>
            <a:rect l="l" t="t" r="r" b="b"/>
            <a:pathLst>
              <a:path w="5072131" h="573308">
                <a:moveTo>
                  <a:pt x="0" y="0"/>
                </a:moveTo>
                <a:lnTo>
                  <a:pt x="5072131" y="0"/>
                </a:lnTo>
                <a:lnTo>
                  <a:pt x="5072131" y="573308"/>
                </a:lnTo>
                <a:lnTo>
                  <a:pt x="0" y="573308"/>
                </a:lnTo>
                <a:close/>
              </a:path>
            </a:pathLst>
          </a:custGeom>
          <a:solidFill>
            <a:schemeClr val="accent1">
              <a:lumMod val="60000"/>
              <a:lumOff val="40000"/>
            </a:schemeClr>
          </a:solidFill>
        </p:spPr>
        <p:txBody>
          <a:bodyPr/>
          <a:lstStyle/>
          <a:p>
            <a:endParaRPr lang="zh-CN" altLang="en-US"/>
          </a:p>
        </p:txBody>
      </p:sp>
      <p:sp>
        <p:nvSpPr>
          <p:cNvPr id="10" name="Date Placeholder 9">
            <a:extLst>
              <a:ext uri="{FF2B5EF4-FFF2-40B4-BE49-F238E27FC236}">
                <a16:creationId xmlns:a16="http://schemas.microsoft.com/office/drawing/2014/main" id="{85C3E60D-570F-0D6C-C377-531B3091F593}"/>
              </a:ext>
            </a:extLst>
          </p:cNvPr>
          <p:cNvSpPr>
            <a:spLocks noGrp="1"/>
          </p:cNvSpPr>
          <p:nvPr>
            <p:ph type="dt" sz="half" idx="15"/>
          </p:nvPr>
        </p:nvSpPr>
        <p:spPr/>
        <p:txBody>
          <a:bodyPr/>
          <a:lstStyle/>
          <a:p>
            <a:r>
              <a:rPr lang="en-US" altLang="zh-CN"/>
              <a:t>04/26/2025</a:t>
            </a:r>
          </a:p>
        </p:txBody>
      </p:sp>
      <p:sp>
        <p:nvSpPr>
          <p:cNvPr id="12" name="Footer Placeholder 11">
            <a:extLst>
              <a:ext uri="{FF2B5EF4-FFF2-40B4-BE49-F238E27FC236}">
                <a16:creationId xmlns:a16="http://schemas.microsoft.com/office/drawing/2014/main" id="{D937B375-5A3B-9658-B6A4-93F05EA8B183}"/>
              </a:ext>
            </a:extLst>
          </p:cNvPr>
          <p:cNvSpPr>
            <a:spLocks noGrp="1"/>
          </p:cNvSpPr>
          <p:nvPr>
            <p:ph type="ftr" sz="quarter" idx="16"/>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A51FFEBF-4C88-45B8-F189-5E606F1BA5E8}"/>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1381438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86783"/>
            <a:ext cx="10504000" cy="1132258"/>
          </a:xfrm>
        </p:spPr>
        <p:txBody>
          <a:bodyPr lIns="0" tIns="0" rIns="0" bIns="0" anchor="ctr">
            <a:noAutofit/>
          </a:bodyPr>
          <a:lstStyle>
            <a:lvl1pPr algn="ctr">
              <a:defRPr sz="3600" b="0"/>
            </a:lvl1pPr>
          </a:lstStyle>
          <a:p>
            <a:r>
              <a:rPr lang="en-US"/>
              <a:t>Click to edit Master title style</a:t>
            </a:r>
          </a:p>
        </p:txBody>
      </p:sp>
      <p:sp>
        <p:nvSpPr>
          <p:cNvPr id="4" name="Freeform 10">
            <a:extLst>
              <a:ext uri="{FF2B5EF4-FFF2-40B4-BE49-F238E27FC236}">
                <a16:creationId xmlns:a16="http://schemas.microsoft.com/office/drawing/2014/main" id="{A92033DA-CD7B-15DF-86F6-0E2B9CC1BDDB}"/>
              </a:ext>
              <a:ext uri="{C183D7F6-B498-43B3-948B-1728B52AA6E4}">
                <adec:decorative xmlns:adec="http://schemas.microsoft.com/office/drawing/2017/decorative" val="1"/>
              </a:ext>
            </a:extLst>
          </p:cNvPr>
          <p:cNvSpPr/>
          <p:nvPr userDrawn="1"/>
        </p:nvSpPr>
        <p:spPr>
          <a:xfrm>
            <a:off x="11328000" y="599400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Freeform 10">
            <a:extLst>
              <a:ext uri="{FF2B5EF4-FFF2-40B4-BE49-F238E27FC236}">
                <a16:creationId xmlns:a16="http://schemas.microsoft.com/office/drawing/2014/main" id="{42BBB4F4-DBE8-A871-F021-41C278F66673}"/>
              </a:ext>
              <a:ext uri="{C183D7F6-B498-43B3-948B-1728B52AA6E4}">
                <adec:decorative xmlns:adec="http://schemas.microsoft.com/office/drawing/2017/decorative" val="1"/>
              </a:ext>
            </a:extLst>
          </p:cNvPr>
          <p:cNvSpPr/>
          <p:nvPr userDrawn="1"/>
        </p:nvSpPr>
        <p:spPr>
          <a:xfrm>
            <a:off x="0" y="0"/>
            <a:ext cx="864000" cy="864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Date Placeholder 7">
            <a:extLst>
              <a:ext uri="{FF2B5EF4-FFF2-40B4-BE49-F238E27FC236}">
                <a16:creationId xmlns:a16="http://schemas.microsoft.com/office/drawing/2014/main" id="{0732B1A8-9A4C-2F87-F5FE-86FAA84D508B}"/>
              </a:ext>
            </a:extLst>
          </p:cNvPr>
          <p:cNvSpPr>
            <a:spLocks noGrp="1"/>
          </p:cNvSpPr>
          <p:nvPr>
            <p:ph type="dt" sz="half" idx="10"/>
          </p:nvPr>
        </p:nvSpPr>
        <p:spPr/>
        <p:txBody>
          <a:bodyPr/>
          <a:lstStyle/>
          <a:p>
            <a:r>
              <a:rPr lang="en-US" altLang="zh-CN"/>
              <a:t>04/26/2025</a:t>
            </a:r>
          </a:p>
        </p:txBody>
      </p:sp>
      <p:sp>
        <p:nvSpPr>
          <p:cNvPr id="9" name="Footer Placeholder 8">
            <a:extLst>
              <a:ext uri="{FF2B5EF4-FFF2-40B4-BE49-F238E27FC236}">
                <a16:creationId xmlns:a16="http://schemas.microsoft.com/office/drawing/2014/main" id="{0776EF97-0947-9B9B-4BE7-6965904BD9E2}"/>
              </a:ext>
            </a:extLst>
          </p:cNvPr>
          <p:cNvSpPr>
            <a:spLocks noGrp="1"/>
          </p:cNvSpPr>
          <p:nvPr>
            <p:ph type="ftr" sz="quarter" idx="11"/>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60588A54-7EB8-6DB9-632B-D8EC53B90B7B}"/>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527442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BE9E4D4-DECE-2646-7295-257467AA5239}"/>
              </a:ext>
            </a:extLst>
          </p:cNvPr>
          <p:cNvSpPr>
            <a:spLocks noGrp="1"/>
          </p:cNvSpPr>
          <p:nvPr>
            <p:ph type="dt" sz="half" idx="10"/>
          </p:nvPr>
        </p:nvSpPr>
        <p:spPr/>
        <p:txBody>
          <a:bodyPr/>
          <a:lstStyle/>
          <a:p>
            <a:r>
              <a:rPr lang="en-US" altLang="zh-CN"/>
              <a:t>04/26/2025</a:t>
            </a:r>
          </a:p>
        </p:txBody>
      </p:sp>
      <p:sp>
        <p:nvSpPr>
          <p:cNvPr id="6" name="Footer Placeholder 5">
            <a:extLst>
              <a:ext uri="{FF2B5EF4-FFF2-40B4-BE49-F238E27FC236}">
                <a16:creationId xmlns:a16="http://schemas.microsoft.com/office/drawing/2014/main" id="{7A8F21E1-29AB-9E64-9FEA-A6D85C8058C7}"/>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B0EA14B9-F25F-51D7-746A-023A6F0C0477}"/>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85130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80DD8D16-D0C7-F3D2-48A8-A579B2B2891D}"/>
              </a:ext>
              <a:ext uri="{C183D7F6-B498-43B3-948B-1728B52AA6E4}">
                <adec:decorative xmlns:adec="http://schemas.microsoft.com/office/drawing/2017/decorative" val="1"/>
              </a:ext>
            </a:extLst>
          </p:cNvPr>
          <p:cNvSpPr/>
          <p:nvPr userDrawn="1"/>
        </p:nvSpPr>
        <p:spPr>
          <a:xfrm>
            <a:off x="0" y="0"/>
            <a:ext cx="8318441" cy="4025314"/>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285071"/>
            <a:ext cx="6841490" cy="3606209"/>
          </a:xfrm>
        </p:spPr>
        <p:txBody>
          <a:bodyPr lIns="0" tIns="0" rIns="0" bIns="0" anchor="b">
            <a:noAutofit/>
          </a:bodyPr>
          <a:lstStyle>
            <a:lvl1pPr algn="l">
              <a:defRPr sz="5400" b="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226560"/>
            <a:ext cx="6841490" cy="1482090"/>
          </a:xfrm>
        </p:spPr>
        <p:txBody>
          <a:bodyPr lIns="0" tIns="0" rIns="0" bIns="0" anchor="t">
            <a:noAutofit/>
          </a:bodyPr>
          <a:lstStyle>
            <a:lvl1pPr marL="0" indent="0" algn="l">
              <a:lnSpc>
                <a:spcPct val="100000"/>
              </a:lnSpc>
              <a:spcBef>
                <a:spcPts val="0"/>
              </a:spcBef>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Content Placeholder 17">
            <a:extLst>
              <a:ext uri="{FF2B5EF4-FFF2-40B4-BE49-F238E27FC236}">
                <a16:creationId xmlns:a16="http://schemas.microsoft.com/office/drawing/2014/main" id="{96033C09-8FAE-F082-7CC9-7A1AC41094D2}"/>
              </a:ext>
            </a:extLst>
          </p:cNvPr>
          <p:cNvSpPr>
            <a:spLocks noGrp="1"/>
          </p:cNvSpPr>
          <p:nvPr>
            <p:ph sz="quarter" idx="18" hasCustomPrompt="1"/>
          </p:nvPr>
        </p:nvSpPr>
        <p:spPr>
          <a:xfrm>
            <a:off x="365760" y="5990748"/>
            <a:ext cx="2574925" cy="251143"/>
          </a:xfrm>
        </p:spPr>
        <p:txBody>
          <a:bodyPr lIns="0" tIns="0" rIns="0" bIns="0" anchor="b">
            <a:noAutofit/>
          </a:bodyPr>
          <a:lstStyle>
            <a:lvl1pPr marL="0" indent="0">
              <a:spcBef>
                <a:spcPts val="0"/>
              </a:spcBef>
              <a:buNone/>
              <a:defRPr sz="1600"/>
            </a:lvl1pPr>
          </a:lstStyle>
          <a:p>
            <a:pPr lvl="0"/>
            <a:r>
              <a:rPr lang="en-US"/>
              <a:t>Presenter Name</a:t>
            </a:r>
          </a:p>
        </p:txBody>
      </p:sp>
      <p:sp>
        <p:nvSpPr>
          <p:cNvPr id="4" name="Picture Placeholder 19" descr="One tall building modern style black and white.">
            <a:extLst>
              <a:ext uri="{FF2B5EF4-FFF2-40B4-BE49-F238E27FC236}">
                <a16:creationId xmlns:a16="http://schemas.microsoft.com/office/drawing/2014/main" id="{F7F5830D-261D-69B1-C97B-FDEBA7981C10}"/>
              </a:ext>
              <a:ext uri="{C183D7F6-B498-43B3-948B-1728B52AA6E4}">
                <adec:decorative xmlns:adec="http://schemas.microsoft.com/office/drawing/2017/decorative" val="0"/>
              </a:ext>
            </a:extLst>
          </p:cNvPr>
          <p:cNvSpPr>
            <a:spLocks noGrp="1"/>
          </p:cNvSpPr>
          <p:nvPr>
            <p:ph type="pic" sz="quarter" idx="17"/>
          </p:nvPr>
        </p:nvSpPr>
        <p:spPr>
          <a:xfrm flipH="1">
            <a:off x="7520705" y="2"/>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txBody>
          <a:bodyPr wrap="square">
            <a:noAutofit/>
          </a:bodyPr>
          <a:lstStyle/>
          <a:p>
            <a:endParaRPr lang="en-US"/>
          </a:p>
        </p:txBody>
      </p:sp>
      <p:sp>
        <p:nvSpPr>
          <p:cNvPr id="14" name="Rectangle 13">
            <a:extLst>
              <a:ext uri="{FF2B5EF4-FFF2-40B4-BE49-F238E27FC236}">
                <a16:creationId xmlns:a16="http://schemas.microsoft.com/office/drawing/2014/main" id="{8058F6DB-3386-E235-75C0-20558DA7F9A7}"/>
              </a:ext>
              <a:ext uri="{C183D7F6-B498-43B3-948B-1728B52AA6E4}">
                <adec:decorative xmlns:adec="http://schemas.microsoft.com/office/drawing/2017/decorative" val="1"/>
              </a:ext>
            </a:extLst>
          </p:cNvPr>
          <p:cNvSpPr/>
          <p:nvPr userDrawn="1"/>
        </p:nvSpPr>
        <p:spPr>
          <a:xfrm rot="5400000">
            <a:off x="1060450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CF2573-CDFF-C67F-9717-D82E10440974}"/>
              </a:ext>
              <a:ext uri="{C183D7F6-B498-43B3-948B-1728B52AA6E4}">
                <adec:decorative xmlns:adec="http://schemas.microsoft.com/office/drawing/2017/decorative" val="1"/>
              </a:ext>
            </a:extLst>
          </p:cNvPr>
          <p:cNvSpPr/>
          <p:nvPr userDrawn="1"/>
        </p:nvSpPr>
        <p:spPr>
          <a:xfrm>
            <a:off x="1140968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630A6E7F-019D-AAF3-66DD-164C8903B379}"/>
              </a:ext>
            </a:extLst>
          </p:cNvPr>
          <p:cNvSpPr>
            <a:spLocks noGrp="1"/>
          </p:cNvSpPr>
          <p:nvPr>
            <p:ph type="dt" sz="half" idx="19"/>
          </p:nvPr>
        </p:nvSpPr>
        <p:spPr/>
        <p:txBody>
          <a:bodyPr/>
          <a:lstStyle/>
          <a:p>
            <a:r>
              <a:rPr lang="en-US" altLang="zh-CN"/>
              <a:t>04/26/2025</a:t>
            </a:r>
          </a:p>
        </p:txBody>
      </p:sp>
      <p:sp>
        <p:nvSpPr>
          <p:cNvPr id="9" name="Footer Placeholder 8">
            <a:extLst>
              <a:ext uri="{FF2B5EF4-FFF2-40B4-BE49-F238E27FC236}">
                <a16:creationId xmlns:a16="http://schemas.microsoft.com/office/drawing/2014/main" id="{468BF79F-F386-2FE8-A63D-939B3DBAE828}"/>
              </a:ext>
            </a:extLst>
          </p:cNvPr>
          <p:cNvSpPr>
            <a:spLocks noGrp="1"/>
          </p:cNvSpPr>
          <p:nvPr>
            <p:ph type="ftr" sz="quarter" idx="20"/>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F997D7-33AE-2BAA-B4B7-6740782D11B1}"/>
              </a:ext>
            </a:extLst>
          </p:cNvPr>
          <p:cNvSpPr>
            <a:spLocks noGrp="1"/>
          </p:cNvSpPr>
          <p:nvPr>
            <p:ph type="sldNum" sz="half" idx="2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0344815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lIns="0" tIns="0" rIns="0" bIns="0">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10">
            <a:extLst>
              <a:ext uri="{FF2B5EF4-FFF2-40B4-BE49-F238E27FC236}">
                <a16:creationId xmlns:a16="http://schemas.microsoft.com/office/drawing/2014/main" id="{64C7D082-4357-BB5A-753E-4B6EA3EC4187}"/>
              </a:ext>
              <a:ext uri="{C183D7F6-B498-43B3-948B-1728B52AA6E4}">
                <adec:decorative xmlns:adec="http://schemas.microsoft.com/office/drawing/2017/decorative" val="1"/>
              </a:ext>
            </a:extLst>
          </p:cNvPr>
          <p:cNvSpPr/>
          <p:nvPr userDrawn="1"/>
        </p:nvSpPr>
        <p:spPr>
          <a:xfrm rot="5400000">
            <a:off x="-265301" y="1097220"/>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8" name="Freeform 10">
            <a:extLst>
              <a:ext uri="{FF2B5EF4-FFF2-40B4-BE49-F238E27FC236}">
                <a16:creationId xmlns:a16="http://schemas.microsoft.com/office/drawing/2014/main" id="{8BAC39D4-5856-D842-EA76-04E9A2EB7CAA}"/>
              </a:ext>
              <a:ext uri="{C183D7F6-B498-43B3-948B-1728B52AA6E4}">
                <adec:decorative xmlns:adec="http://schemas.microsoft.com/office/drawing/2017/decorative" val="1"/>
              </a:ext>
            </a:extLst>
          </p:cNvPr>
          <p:cNvSpPr/>
          <p:nvPr userDrawn="1"/>
        </p:nvSpPr>
        <p:spPr>
          <a:xfrm rot="5400000">
            <a:off x="10616942" y="4451022"/>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34024502-4354-E2B9-D897-9ED23267E5AA}"/>
              </a:ext>
            </a:extLst>
          </p:cNvPr>
          <p:cNvSpPr>
            <a:spLocks noGrp="1"/>
          </p:cNvSpPr>
          <p:nvPr>
            <p:ph type="dt" sz="half" idx="10"/>
          </p:nvPr>
        </p:nvSpPr>
        <p:spPr/>
        <p:txBody>
          <a:bodyPr/>
          <a:lstStyle/>
          <a:p>
            <a:r>
              <a:rPr lang="en-US" altLang="zh-CN"/>
              <a:t>04/26/2025</a:t>
            </a:r>
          </a:p>
        </p:txBody>
      </p:sp>
      <p:sp>
        <p:nvSpPr>
          <p:cNvPr id="11" name="Footer Placeholder 10">
            <a:extLst>
              <a:ext uri="{FF2B5EF4-FFF2-40B4-BE49-F238E27FC236}">
                <a16:creationId xmlns:a16="http://schemas.microsoft.com/office/drawing/2014/main" id="{159B090B-7CBB-F1AA-D446-7393B6354BB3}"/>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F56D8E8D-6E50-B72D-9F2D-FDBED2DF7764}"/>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943100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lIns="0" tIns="0" rIns="0" bIns="0" anchor="t">
            <a:noAutofit/>
          </a:bodyPr>
          <a:lstStyle>
            <a:lvl1pPr>
              <a:defRPr sz="2800" b="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Freeform 10">
            <a:extLst>
              <a:ext uri="{FF2B5EF4-FFF2-40B4-BE49-F238E27FC236}">
                <a16:creationId xmlns:a16="http://schemas.microsoft.com/office/drawing/2014/main" id="{527DE7F7-878C-3AF0-EA9B-1DE8C71EA404}"/>
              </a:ext>
              <a:ext uri="{C183D7F6-B498-43B3-948B-1728B52AA6E4}">
                <adec:decorative xmlns:adec="http://schemas.microsoft.com/office/drawing/2017/decorative" val="1"/>
              </a:ext>
            </a:extLst>
          </p:cNvPr>
          <p:cNvSpPr/>
          <p:nvPr userDrawn="1"/>
        </p:nvSpPr>
        <p:spPr>
          <a:xfrm rot="5400000">
            <a:off x="-265302" y="5036877"/>
            <a:ext cx="1254503"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9" name="Freeform 10">
            <a:extLst>
              <a:ext uri="{FF2B5EF4-FFF2-40B4-BE49-F238E27FC236}">
                <a16:creationId xmlns:a16="http://schemas.microsoft.com/office/drawing/2014/main" id="{5699C92D-BDAD-4000-0449-3E584792C383}"/>
              </a:ext>
              <a:ext uri="{C183D7F6-B498-43B3-948B-1728B52AA6E4}">
                <adec:decorative xmlns:adec="http://schemas.microsoft.com/office/drawing/2017/decorative" val="1"/>
              </a:ext>
            </a:extLst>
          </p:cNvPr>
          <p:cNvSpPr/>
          <p:nvPr userDrawn="1"/>
        </p:nvSpPr>
        <p:spPr>
          <a:xfrm rot="16200000">
            <a:off x="10616942" y="851158"/>
            <a:ext cx="2426216"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10" name="Date Placeholder 9">
            <a:extLst>
              <a:ext uri="{FF2B5EF4-FFF2-40B4-BE49-F238E27FC236}">
                <a16:creationId xmlns:a16="http://schemas.microsoft.com/office/drawing/2014/main" id="{6948647A-4BED-5556-E983-B52BA3C4331C}"/>
              </a:ext>
            </a:extLst>
          </p:cNvPr>
          <p:cNvSpPr>
            <a:spLocks noGrp="1"/>
          </p:cNvSpPr>
          <p:nvPr>
            <p:ph type="dt" sz="half" idx="10"/>
          </p:nvPr>
        </p:nvSpPr>
        <p:spPr/>
        <p:txBody>
          <a:bodyPr/>
          <a:lstStyle/>
          <a:p>
            <a:r>
              <a:rPr lang="en-US" altLang="zh-CN"/>
              <a:t>04/26/2025</a:t>
            </a:r>
          </a:p>
        </p:txBody>
      </p:sp>
      <p:sp>
        <p:nvSpPr>
          <p:cNvPr id="11" name="Footer Placeholder 10">
            <a:extLst>
              <a:ext uri="{FF2B5EF4-FFF2-40B4-BE49-F238E27FC236}">
                <a16:creationId xmlns:a16="http://schemas.microsoft.com/office/drawing/2014/main" id="{C79308FD-A67C-55A5-38D4-C826485F3468}"/>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CDD0E670-C768-E39D-4354-EE022571C79B}"/>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462772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lIns="0" tIns="0" rIns="0" bIns="0" anchor="b">
            <a:noAutofit/>
          </a:bodyPr>
          <a:lstStyle>
            <a:lvl1pPr>
              <a:defRPr sz="6000" b="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lIns="0" tIns="0" rIns="0" bIns="0">
            <a:norm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3F34FB20-BE4A-0B89-93B2-F2C8BBD50150}"/>
              </a:ext>
              <a:ext uri="{C183D7F6-B498-43B3-948B-1728B52AA6E4}">
                <adec:decorative xmlns:adec="http://schemas.microsoft.com/office/drawing/2017/decorative" val="1"/>
              </a:ext>
            </a:extLst>
          </p:cNvPr>
          <p:cNvSpPr/>
          <p:nvPr userDrawn="1"/>
        </p:nvSpPr>
        <p:spPr>
          <a:xfrm rot="5400000">
            <a:off x="-533660" y="1365579"/>
            <a:ext cx="1791219"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5" name="Freeform 10">
            <a:extLst>
              <a:ext uri="{FF2B5EF4-FFF2-40B4-BE49-F238E27FC236}">
                <a16:creationId xmlns:a16="http://schemas.microsoft.com/office/drawing/2014/main" id="{77006229-5A5A-3798-EEFB-9570D3BCACC0}"/>
              </a:ext>
              <a:ext uri="{C183D7F6-B498-43B3-948B-1728B52AA6E4}">
                <adec:decorative xmlns:adec="http://schemas.microsoft.com/office/drawing/2017/decorative" val="1"/>
              </a:ext>
            </a:extLst>
          </p:cNvPr>
          <p:cNvSpPr/>
          <p:nvPr userDrawn="1"/>
        </p:nvSpPr>
        <p:spPr>
          <a:xfrm rot="16200000">
            <a:off x="10458450" y="4290146"/>
            <a:ext cx="2743200" cy="7239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99426CCE-903F-787D-DC5C-FF2BF81B254C}"/>
              </a:ext>
            </a:extLst>
          </p:cNvPr>
          <p:cNvSpPr>
            <a:spLocks noGrp="1"/>
          </p:cNvSpPr>
          <p:nvPr>
            <p:ph type="dt" sz="half" idx="14"/>
          </p:nvPr>
        </p:nvSpPr>
        <p:spPr/>
        <p:txBody>
          <a:bodyPr/>
          <a:lstStyle/>
          <a:p>
            <a:r>
              <a:rPr lang="en-US" altLang="zh-CN"/>
              <a:t>04/26/2025</a:t>
            </a:r>
          </a:p>
        </p:txBody>
      </p:sp>
      <p:sp>
        <p:nvSpPr>
          <p:cNvPr id="7" name="Footer Placeholder 6">
            <a:extLst>
              <a:ext uri="{FF2B5EF4-FFF2-40B4-BE49-F238E27FC236}">
                <a16:creationId xmlns:a16="http://schemas.microsoft.com/office/drawing/2014/main" id="{990D41AC-533B-8C43-568C-2D0673A144EC}"/>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4CDAB259-04D2-2425-A747-8E7D71236A58}"/>
              </a:ext>
            </a:extLst>
          </p:cNvPr>
          <p:cNvSpPr>
            <a:spLocks noGrp="1"/>
          </p:cNvSpPr>
          <p:nvPr>
            <p:ph type="sldNum" sz="half" idx="16"/>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272389255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lIns="0" tIns="0" rIns="0" bIns="0" anchor="b">
            <a:noAutofit/>
          </a:bodyPr>
          <a:lstStyle>
            <a:lvl1pPr>
              <a:defRPr sz="6000" b="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lIns="0" tIns="0" rIns="0" bIns="0">
            <a:noAutofit/>
          </a:bodyPr>
          <a:lstStyle>
            <a:lvl1pPr marL="0" indent="0">
              <a:buNone/>
              <a:defRPr sz="1400"/>
            </a:lvl1pPr>
            <a:lvl2pPr marL="228600" indent="0">
              <a:buNone/>
              <a:defRPr sz="1200"/>
            </a:lvl2pPr>
            <a:lvl3pPr marL="457200" indent="0">
              <a:buNone/>
              <a:defRPr sz="1100"/>
            </a:lvl3pPr>
            <a:lvl4pPr marL="685800" indent="0">
              <a:buNone/>
              <a:defRPr sz="1050"/>
            </a:lvl4pPr>
            <a:lvl5pPr marL="91440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10">
            <a:extLst>
              <a:ext uri="{FF2B5EF4-FFF2-40B4-BE49-F238E27FC236}">
                <a16:creationId xmlns:a16="http://schemas.microsoft.com/office/drawing/2014/main" id="{8FDCED18-C414-F7C6-D98C-8B3AC35E6C72}"/>
              </a:ext>
              <a:ext uri="{C183D7F6-B498-43B3-948B-1728B52AA6E4}">
                <adec:decorative xmlns:adec="http://schemas.microsoft.com/office/drawing/2017/decorative" val="1"/>
              </a:ext>
            </a:extLst>
          </p:cNvPr>
          <p:cNvSpPr/>
          <p:nvPr userDrawn="1"/>
        </p:nvSpPr>
        <p:spPr>
          <a:xfrm rot="16200000">
            <a:off x="9751085" y="2789766"/>
            <a:ext cx="3603364" cy="1278467"/>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3" name="Date Placeholder 2">
            <a:extLst>
              <a:ext uri="{FF2B5EF4-FFF2-40B4-BE49-F238E27FC236}">
                <a16:creationId xmlns:a16="http://schemas.microsoft.com/office/drawing/2014/main" id="{636CD2F2-0F5F-A7AB-8F92-3AF43CD57F2B}"/>
              </a:ext>
            </a:extLst>
          </p:cNvPr>
          <p:cNvSpPr>
            <a:spLocks noGrp="1"/>
          </p:cNvSpPr>
          <p:nvPr>
            <p:ph type="dt" sz="half" idx="15"/>
          </p:nvPr>
        </p:nvSpPr>
        <p:spPr/>
        <p:txBody>
          <a:bodyPr/>
          <a:lstStyle/>
          <a:p>
            <a:r>
              <a:rPr lang="en-US" altLang="zh-CN"/>
              <a:t>04/26/2025</a:t>
            </a:r>
          </a:p>
        </p:txBody>
      </p:sp>
      <p:sp>
        <p:nvSpPr>
          <p:cNvPr id="8" name="Footer Placeholder 7">
            <a:extLst>
              <a:ext uri="{FF2B5EF4-FFF2-40B4-BE49-F238E27FC236}">
                <a16:creationId xmlns:a16="http://schemas.microsoft.com/office/drawing/2014/main" id="{378D6886-AD32-51ED-233D-D0CF6223084E}"/>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E20AA7E-90A7-E423-3DEE-3B4B57FE1198}"/>
              </a:ext>
            </a:extLst>
          </p:cNvPr>
          <p:cNvSpPr>
            <a:spLocks noGrp="1"/>
          </p:cNvSpPr>
          <p:nvPr>
            <p:ph type="sldNum" sz="half" idx="17"/>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807576641"/>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s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C883F5-7BE7-D1A3-93C9-9C475A2CB860}"/>
              </a:ext>
              <a:ext uri="{C183D7F6-B498-43B3-948B-1728B52AA6E4}">
                <adec:decorative xmlns:adec="http://schemas.microsoft.com/office/drawing/2017/decorative" val="1"/>
              </a:ext>
            </a:extLst>
          </p:cNvPr>
          <p:cNvSpPr/>
          <p:nvPr userDrawn="1"/>
        </p:nvSpPr>
        <p:spPr>
          <a:xfrm rot="5400000">
            <a:off x="845820" y="5270500"/>
            <a:ext cx="741680" cy="24333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34F1FF0-4427-86A3-4D78-0F719ED7FEF9}"/>
              </a:ext>
              <a:ext uri="{C183D7F6-B498-43B3-948B-1728B52AA6E4}">
                <adec:decorative xmlns:adec="http://schemas.microsoft.com/office/drawing/2017/decorative" val="1"/>
              </a:ext>
            </a:extLst>
          </p:cNvPr>
          <p:cNvSpPr/>
          <p:nvPr userDrawn="1"/>
        </p:nvSpPr>
        <p:spPr>
          <a:xfrm>
            <a:off x="0" y="1706880"/>
            <a:ext cx="782320" cy="20015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0">
            <a:extLst>
              <a:ext uri="{FF2B5EF4-FFF2-40B4-BE49-F238E27FC236}">
                <a16:creationId xmlns:a16="http://schemas.microsoft.com/office/drawing/2014/main" id="{7601B0E6-3C72-DA7C-AABE-BEB976EAD38F}"/>
              </a:ext>
              <a:ext uri="{C183D7F6-B498-43B3-948B-1728B52AA6E4}">
                <adec:decorative xmlns:adec="http://schemas.microsoft.com/office/drawing/2017/decorative" val="1"/>
              </a:ext>
            </a:extLst>
          </p:cNvPr>
          <p:cNvSpPr/>
          <p:nvPr userDrawn="1"/>
        </p:nvSpPr>
        <p:spPr>
          <a:xfrm>
            <a:off x="5003800" y="0"/>
            <a:ext cx="7188200" cy="6858000"/>
          </a:xfrm>
          <a:custGeom>
            <a:avLst/>
            <a:gdLst/>
            <a:ahLst/>
            <a:cxnLst/>
            <a:rect l="l" t="t" r="r" b="b"/>
            <a:pathLst>
              <a:path w="2884235" h="812800">
                <a:moveTo>
                  <a:pt x="0" y="0"/>
                </a:moveTo>
                <a:lnTo>
                  <a:pt x="2884235" y="0"/>
                </a:lnTo>
                <a:lnTo>
                  <a:pt x="2884235" y="812800"/>
                </a:lnTo>
                <a:lnTo>
                  <a:pt x="0" y="812800"/>
                </a:lnTo>
                <a:close/>
              </a:path>
            </a:pathLst>
          </a:custGeom>
          <a:solidFill>
            <a:schemeClr val="accent1"/>
          </a:solidFill>
        </p:spPr>
        <p:txBody>
          <a:bodyPr/>
          <a:lstStyle/>
          <a:p>
            <a:endParaRPr lang="zh-CN" altLang="en-US" u="sng"/>
          </a:p>
        </p:txBody>
      </p:sp>
      <p:sp>
        <p:nvSpPr>
          <p:cNvPr id="28" name="Title 27">
            <a:extLst>
              <a:ext uri="{FF2B5EF4-FFF2-40B4-BE49-F238E27FC236}">
                <a16:creationId xmlns:a16="http://schemas.microsoft.com/office/drawing/2014/main" id="{B22DC1AD-104F-B2A9-0D6E-AADE2D550AB6}"/>
              </a:ext>
            </a:extLst>
          </p:cNvPr>
          <p:cNvSpPr>
            <a:spLocks noGrp="1"/>
          </p:cNvSpPr>
          <p:nvPr>
            <p:ph type="ctrTitle" hasCustomPrompt="1"/>
          </p:nvPr>
        </p:nvSpPr>
        <p:spPr>
          <a:xfrm>
            <a:off x="6331476" y="1153634"/>
            <a:ext cx="5184248" cy="4550732"/>
          </a:xfrm>
          <a:prstGeom prst="rect">
            <a:avLst/>
          </a:prstGeom>
        </p:spPr>
        <p:txBody>
          <a:bodyPr lIns="0" tIns="0" rIns="0" bIns="0" anchor="ctr">
            <a:noAutofit/>
          </a:bodyPr>
          <a:lstStyle>
            <a:lvl1pPr algn="ctr">
              <a:lnSpc>
                <a:spcPct val="100000"/>
              </a:lnSpc>
              <a:defRPr sz="6000" b="0" baseline="0">
                <a:solidFill>
                  <a:schemeClr val="tx1"/>
                </a:solidFill>
              </a:defRPr>
            </a:lvl1pPr>
          </a:lstStyle>
          <a:p>
            <a:r>
              <a:rPr lang="en-US" altLang="zh-CN" sz="7200"/>
              <a:t>CLICK TO EDIT MASTER TITLE STYLE</a:t>
            </a:r>
            <a:endParaRPr lang="zh-CN" altLang="en-US"/>
          </a:p>
        </p:txBody>
      </p:sp>
      <p:sp>
        <p:nvSpPr>
          <p:cNvPr id="13" name="Picture Placeholder 12">
            <a:extLst>
              <a:ext uri="{FF2B5EF4-FFF2-40B4-BE49-F238E27FC236}">
                <a16:creationId xmlns:a16="http://schemas.microsoft.com/office/drawing/2014/main" id="{1F6A65A1-92CE-EE19-EEE3-1696F336C737}"/>
              </a:ext>
            </a:extLst>
          </p:cNvPr>
          <p:cNvSpPr>
            <a:spLocks noGrp="1"/>
          </p:cNvSpPr>
          <p:nvPr>
            <p:ph type="pic" sz="quarter" idx="18"/>
          </p:nvPr>
        </p:nvSpPr>
        <p:spPr>
          <a:xfrm>
            <a:off x="0" y="0"/>
            <a:ext cx="6256866" cy="6858000"/>
          </a:xfrm>
          <a:custGeom>
            <a:avLst/>
            <a:gdLst>
              <a:gd name="connsiteX0" fmla="*/ 0 w 6256866"/>
              <a:gd name="connsiteY0" fmla="*/ 0 h 6858000"/>
              <a:gd name="connsiteX1" fmla="*/ 5130265 w 6256866"/>
              <a:gd name="connsiteY1" fmla="*/ 0 h 6858000"/>
              <a:gd name="connsiteX2" fmla="*/ 5130265 w 6256866"/>
              <a:gd name="connsiteY2" fmla="*/ 3276600 h 6858000"/>
              <a:gd name="connsiteX3" fmla="*/ 6256866 w 6256866"/>
              <a:gd name="connsiteY3" fmla="*/ 3276600 h 6858000"/>
              <a:gd name="connsiteX4" fmla="*/ 6256866 w 6256866"/>
              <a:gd name="connsiteY4" fmla="*/ 4139648 h 6858000"/>
              <a:gd name="connsiteX5" fmla="*/ 5130265 w 6256866"/>
              <a:gd name="connsiteY5" fmla="*/ 4139648 h 6858000"/>
              <a:gd name="connsiteX6" fmla="*/ 5130265 w 6256866"/>
              <a:gd name="connsiteY6" fmla="*/ 6858000 h 6858000"/>
              <a:gd name="connsiteX7" fmla="*/ 2433320 w 6256866"/>
              <a:gd name="connsiteY7" fmla="*/ 6858000 h 6858000"/>
              <a:gd name="connsiteX8" fmla="*/ 2433320 w 6256866"/>
              <a:gd name="connsiteY8" fmla="*/ 6116320 h 6858000"/>
              <a:gd name="connsiteX9" fmla="*/ 0 w 6256866"/>
              <a:gd name="connsiteY9" fmla="*/ 6116320 h 6858000"/>
              <a:gd name="connsiteX10" fmla="*/ 0 w 6256866"/>
              <a:gd name="connsiteY10" fmla="*/ 3708400 h 6858000"/>
              <a:gd name="connsiteX11" fmla="*/ 782320 w 6256866"/>
              <a:gd name="connsiteY11" fmla="*/ 3708400 h 6858000"/>
              <a:gd name="connsiteX12" fmla="*/ 782320 w 6256866"/>
              <a:gd name="connsiteY12" fmla="*/ 1706880 h 6858000"/>
              <a:gd name="connsiteX13" fmla="*/ 0 w 6256866"/>
              <a:gd name="connsiteY13" fmla="*/ 170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6866" h="6858000">
                <a:moveTo>
                  <a:pt x="0" y="0"/>
                </a:moveTo>
                <a:lnTo>
                  <a:pt x="5130265" y="0"/>
                </a:lnTo>
                <a:lnTo>
                  <a:pt x="5130265" y="3276600"/>
                </a:lnTo>
                <a:lnTo>
                  <a:pt x="6256866" y="3276600"/>
                </a:lnTo>
                <a:lnTo>
                  <a:pt x="6256866" y="4139648"/>
                </a:lnTo>
                <a:lnTo>
                  <a:pt x="5130265" y="4139648"/>
                </a:lnTo>
                <a:lnTo>
                  <a:pt x="5130265" y="6858000"/>
                </a:lnTo>
                <a:lnTo>
                  <a:pt x="2433320" y="6858000"/>
                </a:lnTo>
                <a:lnTo>
                  <a:pt x="2433320" y="6116320"/>
                </a:lnTo>
                <a:lnTo>
                  <a:pt x="0" y="6116320"/>
                </a:lnTo>
                <a:lnTo>
                  <a:pt x="0" y="3708400"/>
                </a:lnTo>
                <a:lnTo>
                  <a:pt x="782320" y="3708400"/>
                </a:lnTo>
                <a:lnTo>
                  <a:pt x="782320" y="1706880"/>
                </a:lnTo>
                <a:lnTo>
                  <a:pt x="0" y="1706880"/>
                </a:lnTo>
                <a:close/>
              </a:path>
            </a:pathLst>
          </a:custGeom>
          <a:noFill/>
        </p:spPr>
        <p:txBody>
          <a:bodyPr wrap="square">
            <a:noAutofit/>
          </a:bodyPr>
          <a:lstStyle/>
          <a:p>
            <a:endParaRPr lang="en-US"/>
          </a:p>
        </p:txBody>
      </p:sp>
      <p:sp>
        <p:nvSpPr>
          <p:cNvPr id="5" name="Date Placeholder 4">
            <a:extLst>
              <a:ext uri="{FF2B5EF4-FFF2-40B4-BE49-F238E27FC236}">
                <a16:creationId xmlns:a16="http://schemas.microsoft.com/office/drawing/2014/main" id="{DD7D5DA1-025D-2C65-E8EE-CEE1E76E0530}"/>
              </a:ext>
            </a:extLst>
          </p:cNvPr>
          <p:cNvSpPr>
            <a:spLocks noGrp="1"/>
          </p:cNvSpPr>
          <p:nvPr>
            <p:ph type="dt" sz="half" idx="19"/>
          </p:nvPr>
        </p:nvSpPr>
        <p:spPr/>
        <p:txBody>
          <a:bodyPr/>
          <a:lstStyle/>
          <a:p>
            <a:r>
              <a:rPr lang="en-US" altLang="zh-CN"/>
              <a:t>04/26/2025</a:t>
            </a:r>
          </a:p>
        </p:txBody>
      </p:sp>
      <p:sp>
        <p:nvSpPr>
          <p:cNvPr id="6" name="Footer Placeholder 5">
            <a:extLst>
              <a:ext uri="{FF2B5EF4-FFF2-40B4-BE49-F238E27FC236}">
                <a16:creationId xmlns:a16="http://schemas.microsoft.com/office/drawing/2014/main" id="{4F4368DB-AB72-1EC3-A527-8C8E999154B5}"/>
              </a:ext>
            </a:extLst>
          </p:cNvPr>
          <p:cNvSpPr>
            <a:spLocks noGrp="1"/>
          </p:cNvSpPr>
          <p:nvPr>
            <p:ph type="ftr" sz="quarter" idx="20"/>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A06EC095-9480-514A-7E3D-3E2E2EF9CD27}"/>
              </a:ext>
            </a:extLst>
          </p:cNvPr>
          <p:cNvSpPr>
            <a:spLocks noGrp="1"/>
          </p:cNvSpPr>
          <p:nvPr>
            <p:ph type="sldNum" sz="half" idx="21"/>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48308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1">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105B0D-67F2-9812-52C4-70EF88F9FDD0}"/>
              </a:ext>
            </a:extLst>
          </p:cNvPr>
          <p:cNvSpPr>
            <a:spLocks noGrp="1"/>
          </p:cNvSpPr>
          <p:nvPr>
            <p:ph type="title"/>
          </p:nvPr>
        </p:nvSpPr>
        <p:spPr>
          <a:xfrm>
            <a:off x="657226" y="436418"/>
            <a:ext cx="5896338" cy="4512397"/>
          </a:xfrm>
        </p:spPr>
        <p:txBody>
          <a:bodyPr lIns="0" tIns="0" rIns="0" bIns="0">
            <a:noAutofit/>
          </a:bodyPr>
          <a:lstStyle>
            <a:lvl1pPr>
              <a:defRPr sz="6000" b="0" baseline="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DA114507-3B87-3C37-7F16-5679671A064B}"/>
              </a:ext>
            </a:extLst>
          </p:cNvPr>
          <p:cNvSpPr>
            <a:spLocks noGrp="1"/>
          </p:cNvSpPr>
          <p:nvPr>
            <p:ph type="body" sz="quarter" idx="17" hasCustomPrompt="1"/>
          </p:nvPr>
        </p:nvSpPr>
        <p:spPr>
          <a:xfrm>
            <a:off x="657225" y="5152864"/>
            <a:ext cx="5889827" cy="1268718"/>
          </a:xfrm>
        </p:spPr>
        <p:txBody>
          <a:bodyPr lIns="0" tIns="0" rIns="0" bIns="0">
            <a:noAutofit/>
          </a:bodyPr>
          <a:lstStyle>
            <a:lvl1pPr marL="0" indent="0">
              <a:lnSpc>
                <a:spcPct val="120000"/>
              </a:lnSpc>
              <a:spcBef>
                <a:spcPts val="0"/>
              </a:spcBef>
              <a:buNone/>
              <a:defRPr sz="1400" baseline="0">
                <a:solidFill>
                  <a:schemeClr val="tx1"/>
                </a:solidFill>
                <a:latin typeface="+mn-lt"/>
              </a:defRPr>
            </a:lvl1pPr>
          </a:lstStyle>
          <a:p>
            <a:pPr lvl="0"/>
            <a:r>
              <a:rPr lang="en-US" altLang="zh-CN"/>
              <a:t>Click</a:t>
            </a:r>
            <a:r>
              <a:rPr lang="zh-CN" altLang="en-US"/>
              <a:t> </a:t>
            </a:r>
            <a:r>
              <a:rPr lang="en-US" altLang="zh-CN"/>
              <a:t>to edit Master subtitle style</a:t>
            </a:r>
            <a:endParaRPr lang="zh-CN" altLang="en-US"/>
          </a:p>
        </p:txBody>
      </p:sp>
      <p:sp>
        <p:nvSpPr>
          <p:cNvPr id="7" name="Picture Placeholder 6" descr="Closeup on person wearing glasses.">
            <a:extLst>
              <a:ext uri="{FF2B5EF4-FFF2-40B4-BE49-F238E27FC236}">
                <a16:creationId xmlns:a16="http://schemas.microsoft.com/office/drawing/2014/main" id="{0C52EA65-FC43-25C0-960D-AB8027D2420A}"/>
              </a:ext>
              <a:ext uri="{C183D7F6-B498-43B3-948B-1728B52AA6E4}">
                <adec:decorative xmlns:adec="http://schemas.microsoft.com/office/drawing/2017/decorative" val="0"/>
              </a:ext>
            </a:extLst>
          </p:cNvPr>
          <p:cNvSpPr>
            <a:spLocks noGrp="1"/>
          </p:cNvSpPr>
          <p:nvPr>
            <p:ph type="pic" sz="quarter" idx="18"/>
          </p:nvPr>
        </p:nvSpPr>
        <p:spPr>
          <a:xfrm>
            <a:off x="6883862" y="669510"/>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3" name="Picture Placeholder 12" descr="One person clapping and smiling.">
            <a:extLst>
              <a:ext uri="{FF2B5EF4-FFF2-40B4-BE49-F238E27FC236}">
                <a16:creationId xmlns:a16="http://schemas.microsoft.com/office/drawing/2014/main" id="{60D97465-0A08-3AAC-3DDD-E6A85BBB6575}"/>
              </a:ext>
              <a:ext uri="{C183D7F6-B498-43B3-948B-1728B52AA6E4}">
                <adec:decorative xmlns:adec="http://schemas.microsoft.com/office/drawing/2017/decorative" val="0"/>
              </a:ext>
            </a:extLst>
          </p:cNvPr>
          <p:cNvSpPr>
            <a:spLocks noGrp="1"/>
          </p:cNvSpPr>
          <p:nvPr>
            <p:ph type="pic" sz="quarter" idx="19"/>
          </p:nvPr>
        </p:nvSpPr>
        <p:spPr>
          <a:xfrm>
            <a:off x="9052312" y="2833425"/>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24" name="Freeform: Shape 23">
            <a:extLst>
              <a:ext uri="{FF2B5EF4-FFF2-40B4-BE49-F238E27FC236}">
                <a16:creationId xmlns:a16="http://schemas.microsoft.com/office/drawing/2014/main" id="{05BD3FE9-403D-4D43-E51A-2A3EE4F13931}"/>
              </a:ext>
              <a:ext uri="{C183D7F6-B498-43B3-948B-1728B52AA6E4}">
                <adec:decorative xmlns:adec="http://schemas.microsoft.com/office/drawing/2017/decorative" val="1"/>
              </a:ext>
            </a:extLst>
          </p:cNvPr>
          <p:cNvSpPr/>
          <p:nvPr userDrawn="1"/>
        </p:nvSpPr>
        <p:spPr>
          <a:xfrm flipV="1">
            <a:off x="861695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5" name="Isosceles Triangle 3">
            <a:extLst>
              <a:ext uri="{FF2B5EF4-FFF2-40B4-BE49-F238E27FC236}">
                <a16:creationId xmlns:a16="http://schemas.microsoft.com/office/drawing/2014/main" id="{10D3FB60-F35E-34D2-31A5-29537BF7CB1B}"/>
              </a:ext>
              <a:ext uri="{C183D7F6-B498-43B3-948B-1728B52AA6E4}">
                <adec:decorative xmlns:adec="http://schemas.microsoft.com/office/drawing/2017/decorative" val="1"/>
              </a:ext>
            </a:extLst>
          </p:cNvPr>
          <p:cNvSpPr/>
          <p:nvPr userDrawn="1"/>
        </p:nvSpPr>
        <p:spPr>
          <a:xfrm flipH="1">
            <a:off x="7640892"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6" name="Freeform: Shape 25">
            <a:extLst>
              <a:ext uri="{FF2B5EF4-FFF2-40B4-BE49-F238E27FC236}">
                <a16:creationId xmlns:a16="http://schemas.microsoft.com/office/drawing/2014/main" id="{3CC41857-42BF-61F4-ABBF-1DC106908D40}"/>
              </a:ext>
              <a:ext uri="{C183D7F6-B498-43B3-948B-1728B52AA6E4}">
                <adec:decorative xmlns:adec="http://schemas.microsoft.com/office/drawing/2017/decorative" val="1"/>
              </a:ext>
            </a:extLst>
          </p:cNvPr>
          <p:cNvSpPr/>
          <p:nvPr userDrawn="1"/>
        </p:nvSpPr>
        <p:spPr>
          <a:xfrm rot="5400000" flipV="1">
            <a:off x="1129748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 name="Date Placeholder 1">
            <a:extLst>
              <a:ext uri="{FF2B5EF4-FFF2-40B4-BE49-F238E27FC236}">
                <a16:creationId xmlns:a16="http://schemas.microsoft.com/office/drawing/2014/main" id="{AEEED29B-54CB-26C0-4359-253529495A38}"/>
              </a:ext>
            </a:extLst>
          </p:cNvPr>
          <p:cNvSpPr>
            <a:spLocks noGrp="1"/>
          </p:cNvSpPr>
          <p:nvPr>
            <p:ph type="dt" sz="half" idx="20"/>
          </p:nvPr>
        </p:nvSpPr>
        <p:spPr/>
        <p:txBody>
          <a:bodyPr/>
          <a:lstStyle/>
          <a:p>
            <a:r>
              <a:rPr lang="en-US" altLang="zh-CN"/>
              <a:t>04/26/2025</a:t>
            </a:r>
          </a:p>
        </p:txBody>
      </p:sp>
      <p:sp>
        <p:nvSpPr>
          <p:cNvPr id="4" name="Footer Placeholder 3">
            <a:extLst>
              <a:ext uri="{FF2B5EF4-FFF2-40B4-BE49-F238E27FC236}">
                <a16:creationId xmlns:a16="http://schemas.microsoft.com/office/drawing/2014/main" id="{F20C3D6A-66EC-B96A-272D-8E814CAB564A}"/>
              </a:ext>
            </a:extLst>
          </p:cNvPr>
          <p:cNvSpPr>
            <a:spLocks noGrp="1"/>
          </p:cNvSpPr>
          <p:nvPr>
            <p:ph type="ftr" sz="quarter" idx="21"/>
          </p:nvPr>
        </p:nvSpPr>
        <p:spPr/>
        <p:txBody>
          <a:bodyPr/>
          <a:lstStyle/>
          <a:p>
            <a:r>
              <a:rPr lang="en-US" altLang="zh-CN"/>
              <a:t>Sample Footer Text</a:t>
            </a:r>
          </a:p>
        </p:txBody>
      </p:sp>
      <p:sp>
        <p:nvSpPr>
          <p:cNvPr id="5" name="Slide Number Placeholder 4">
            <a:extLst>
              <a:ext uri="{FF2B5EF4-FFF2-40B4-BE49-F238E27FC236}">
                <a16:creationId xmlns:a16="http://schemas.microsoft.com/office/drawing/2014/main" id="{831D61EB-A3CA-532A-94CE-BFB5EF2525A9}"/>
              </a:ext>
            </a:extLst>
          </p:cNvPr>
          <p:cNvSpPr>
            <a:spLocks noGrp="1"/>
          </p:cNvSpPr>
          <p:nvPr>
            <p:ph type="sldNum" sz="half" idx="2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95039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hoto 2">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336E9A-8E96-CD8C-7598-F87632CD81CF}"/>
              </a:ext>
            </a:extLst>
          </p:cNvPr>
          <p:cNvSpPr>
            <a:spLocks noGrp="1"/>
          </p:cNvSpPr>
          <p:nvPr>
            <p:ph type="ctrTitle"/>
          </p:nvPr>
        </p:nvSpPr>
        <p:spPr>
          <a:xfrm>
            <a:off x="5500138" y="359917"/>
            <a:ext cx="6242770" cy="4588897"/>
          </a:xfrm>
        </p:spPr>
        <p:txBody>
          <a:bodyPr lIns="0" tIns="0" rIns="0" bIns="0" anchor="b">
            <a:noAutofit/>
          </a:bodyPr>
          <a:lstStyle>
            <a:lvl1pPr algn="l">
              <a:lnSpc>
                <a:spcPct val="100000"/>
              </a:lnSpc>
              <a:defRPr sz="6000" b="0">
                <a:solidFill>
                  <a:schemeClr val="tx1"/>
                </a:solidFill>
              </a:defRPr>
            </a:lvl1pPr>
          </a:lstStyle>
          <a:p>
            <a:r>
              <a:rPr lang="en-US"/>
              <a:t>Click to edit Master title style</a:t>
            </a:r>
          </a:p>
        </p:txBody>
      </p:sp>
      <p:sp>
        <p:nvSpPr>
          <p:cNvPr id="9"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500138" y="5152864"/>
            <a:ext cx="6233626" cy="1268718"/>
          </a:xfrm>
        </p:spPr>
        <p:txBody>
          <a:bodyPr lIns="0" tIns="0" rIns="0" bIns="0" anchor="t">
            <a:noAutofit/>
          </a:bodyPr>
          <a:lstStyle>
            <a:lvl1pPr marL="0" indent="0" algn="l">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descr="Closeup on person wearing glasses.">
            <a:extLst>
              <a:ext uri="{FF2B5EF4-FFF2-40B4-BE49-F238E27FC236}">
                <a16:creationId xmlns:a16="http://schemas.microsoft.com/office/drawing/2014/main" id="{82E72972-EE2B-F497-1D5C-258895385D72}"/>
              </a:ext>
              <a:ext uri="{C183D7F6-B498-43B3-948B-1728B52AA6E4}">
                <adec:decorative xmlns:adec="http://schemas.microsoft.com/office/drawing/2017/decorative" val="0"/>
              </a:ext>
            </a:extLst>
          </p:cNvPr>
          <p:cNvSpPr>
            <a:spLocks noGrp="1"/>
          </p:cNvSpPr>
          <p:nvPr>
            <p:ph type="pic" sz="quarter" idx="18"/>
          </p:nvPr>
        </p:nvSpPr>
        <p:spPr>
          <a:xfrm>
            <a:off x="1360741" y="634584"/>
            <a:ext cx="3902491" cy="3902491"/>
          </a:xfrm>
          <a:custGeom>
            <a:avLst/>
            <a:gdLst>
              <a:gd name="connsiteX0" fmla="*/ 1951245 w 3902491"/>
              <a:gd name="connsiteY0" fmla="*/ 0 h 3902491"/>
              <a:gd name="connsiteX1" fmla="*/ 3902491 w 3902491"/>
              <a:gd name="connsiteY1" fmla="*/ 1951246 h 3902491"/>
              <a:gd name="connsiteX2" fmla="*/ 1951246 w 3902491"/>
              <a:gd name="connsiteY2" fmla="*/ 3902491 h 3902491"/>
              <a:gd name="connsiteX3" fmla="*/ 1951245 w 3902491"/>
              <a:gd name="connsiteY3" fmla="*/ 3902491 h 3902491"/>
              <a:gd name="connsiteX4" fmla="*/ 0 w 3902491"/>
              <a:gd name="connsiteY4" fmla="*/ 1951246 h 390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491" h="3902491">
                <a:moveTo>
                  <a:pt x="1951245" y="0"/>
                </a:moveTo>
                <a:lnTo>
                  <a:pt x="3902491" y="1951246"/>
                </a:lnTo>
                <a:lnTo>
                  <a:pt x="1951246" y="3902491"/>
                </a:lnTo>
                <a:lnTo>
                  <a:pt x="1951245" y="3902491"/>
                </a:lnTo>
                <a:lnTo>
                  <a:pt x="0" y="1951246"/>
                </a:lnTo>
                <a:close/>
              </a:path>
            </a:pathLst>
          </a:custGeom>
          <a:noFill/>
        </p:spPr>
        <p:txBody>
          <a:bodyPr wrap="square">
            <a:noAutofit/>
          </a:bodyPr>
          <a:lstStyle/>
          <a:p>
            <a:endParaRPr lang="zh-CN" altLang="en-US"/>
          </a:p>
        </p:txBody>
      </p:sp>
      <p:sp>
        <p:nvSpPr>
          <p:cNvPr id="10" name="Picture Placeholder 12" descr="One person clapping and smiling.">
            <a:extLst>
              <a:ext uri="{FF2B5EF4-FFF2-40B4-BE49-F238E27FC236}">
                <a16:creationId xmlns:a16="http://schemas.microsoft.com/office/drawing/2014/main" id="{B208AAAC-B842-3E72-F9B0-65241B8AEA16}"/>
              </a:ext>
              <a:ext uri="{C183D7F6-B498-43B3-948B-1728B52AA6E4}">
                <adec:decorative xmlns:adec="http://schemas.microsoft.com/office/drawing/2017/decorative" val="0"/>
              </a:ext>
            </a:extLst>
          </p:cNvPr>
          <p:cNvSpPr>
            <a:spLocks noGrp="1"/>
          </p:cNvSpPr>
          <p:nvPr>
            <p:ph type="pic" sz="quarter" idx="19"/>
          </p:nvPr>
        </p:nvSpPr>
        <p:spPr>
          <a:xfrm flipH="1">
            <a:off x="0" y="2788976"/>
            <a:ext cx="3139688" cy="3872174"/>
          </a:xfrm>
          <a:custGeom>
            <a:avLst/>
            <a:gdLst>
              <a:gd name="connsiteX0" fmla="*/ 1948799 w 3139688"/>
              <a:gd name="connsiteY0" fmla="*/ 0 h 3872174"/>
              <a:gd name="connsiteX1" fmla="*/ 3139688 w 3139688"/>
              <a:gd name="connsiteY1" fmla="*/ 1190889 h 3872174"/>
              <a:gd name="connsiteX2" fmla="*/ 3139688 w 3139688"/>
              <a:gd name="connsiteY2" fmla="*/ 2706710 h 3872174"/>
              <a:gd name="connsiteX3" fmla="*/ 1974223 w 3139688"/>
              <a:gd name="connsiteY3" fmla="*/ 3872174 h 3872174"/>
              <a:gd name="connsiteX4" fmla="*/ 1923375 w 3139688"/>
              <a:gd name="connsiteY4" fmla="*/ 3872174 h 3872174"/>
              <a:gd name="connsiteX5" fmla="*/ 0 w 3139688"/>
              <a:gd name="connsiteY5" fmla="*/ 1948799 h 387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9688" h="3872174">
                <a:moveTo>
                  <a:pt x="1948799" y="0"/>
                </a:moveTo>
                <a:lnTo>
                  <a:pt x="3139688" y="1190889"/>
                </a:lnTo>
                <a:lnTo>
                  <a:pt x="3139688" y="2706710"/>
                </a:lnTo>
                <a:lnTo>
                  <a:pt x="1974223" y="3872174"/>
                </a:lnTo>
                <a:lnTo>
                  <a:pt x="1923375" y="3872174"/>
                </a:lnTo>
                <a:lnTo>
                  <a:pt x="0" y="1948799"/>
                </a:lnTo>
                <a:close/>
              </a:path>
            </a:pathLst>
          </a:custGeom>
          <a:noFill/>
        </p:spPr>
        <p:txBody>
          <a:bodyPr wrap="square">
            <a:noAutofit/>
          </a:bodyPr>
          <a:lstStyle/>
          <a:p>
            <a:endParaRPr lang="zh-CN" altLang="en-US"/>
          </a:p>
        </p:txBody>
      </p:sp>
      <p:sp>
        <p:nvSpPr>
          <p:cNvPr id="12" name="Freeform: Shape 11">
            <a:extLst>
              <a:ext uri="{FF2B5EF4-FFF2-40B4-BE49-F238E27FC236}">
                <a16:creationId xmlns:a16="http://schemas.microsoft.com/office/drawing/2014/main" id="{ABEB5B2F-8E61-F43A-1D59-1F1F0DB377AF}"/>
              </a:ext>
              <a:ext uri="{C183D7F6-B498-43B3-948B-1728B52AA6E4}">
                <adec:decorative xmlns:adec="http://schemas.microsoft.com/office/drawing/2017/decorative" val="1"/>
              </a:ext>
            </a:extLst>
          </p:cNvPr>
          <p:cNvSpPr/>
          <p:nvPr userDrawn="1"/>
        </p:nvSpPr>
        <p:spPr>
          <a:xfrm rot="16200000" flipH="1" flipV="1">
            <a:off x="4644" y="5963483"/>
            <a:ext cx="889873" cy="899160"/>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7" name="Freeform: Shape 16">
            <a:extLst>
              <a:ext uri="{FF2B5EF4-FFF2-40B4-BE49-F238E27FC236}">
                <a16:creationId xmlns:a16="http://schemas.microsoft.com/office/drawing/2014/main" id="{C62A2476-1589-B9D9-5D0A-5553436AAA7F}"/>
              </a:ext>
              <a:ext uri="{C183D7F6-B498-43B3-948B-1728B52AA6E4}">
                <adec:decorative xmlns:adec="http://schemas.microsoft.com/office/drawing/2017/decorative" val="1"/>
              </a:ext>
            </a:extLst>
          </p:cNvPr>
          <p:cNvSpPr/>
          <p:nvPr userDrawn="1"/>
        </p:nvSpPr>
        <p:spPr>
          <a:xfrm flipH="1" flipV="1">
            <a:off x="0" y="0"/>
            <a:ext cx="3575051" cy="3612361"/>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8" name="Isosceles Triangle 3">
            <a:extLst>
              <a:ext uri="{FF2B5EF4-FFF2-40B4-BE49-F238E27FC236}">
                <a16:creationId xmlns:a16="http://schemas.microsoft.com/office/drawing/2014/main" id="{964A9B18-35DE-8478-ED82-3451640D6BBD}"/>
              </a:ext>
              <a:ext uri="{C183D7F6-B498-43B3-948B-1728B52AA6E4}">
                <adec:decorative xmlns:adec="http://schemas.microsoft.com/office/drawing/2017/decorative" val="1"/>
              </a:ext>
            </a:extLst>
          </p:cNvPr>
          <p:cNvSpPr/>
          <p:nvPr userDrawn="1"/>
        </p:nvSpPr>
        <p:spPr>
          <a:xfrm>
            <a:off x="1360741" y="3816350"/>
            <a:ext cx="3040598" cy="3041650"/>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 name="Date Placeholder 1">
            <a:extLst>
              <a:ext uri="{FF2B5EF4-FFF2-40B4-BE49-F238E27FC236}">
                <a16:creationId xmlns:a16="http://schemas.microsoft.com/office/drawing/2014/main" id="{15793E1B-71D7-81F6-2EA3-143FFFB55604}"/>
              </a:ext>
            </a:extLst>
          </p:cNvPr>
          <p:cNvSpPr>
            <a:spLocks noGrp="1"/>
          </p:cNvSpPr>
          <p:nvPr>
            <p:ph type="dt" sz="half" idx="20"/>
          </p:nvPr>
        </p:nvSpPr>
        <p:spPr>
          <a:xfrm>
            <a:off x="449580" y="6527800"/>
            <a:ext cx="2743200" cy="266700"/>
          </a:xfrm>
        </p:spPr>
        <p:txBody>
          <a:bodyPr/>
          <a:lstStyle/>
          <a:p>
            <a:r>
              <a:rPr lang="en-US" altLang="zh-CN"/>
              <a:t>04/26/2025</a:t>
            </a:r>
          </a:p>
        </p:txBody>
      </p:sp>
      <p:sp>
        <p:nvSpPr>
          <p:cNvPr id="3" name="Footer Placeholder 2">
            <a:extLst>
              <a:ext uri="{FF2B5EF4-FFF2-40B4-BE49-F238E27FC236}">
                <a16:creationId xmlns:a16="http://schemas.microsoft.com/office/drawing/2014/main" id="{A89336AE-C792-931C-745B-768B83BAB61C}"/>
              </a:ext>
            </a:extLst>
          </p:cNvPr>
          <p:cNvSpPr>
            <a:spLocks noGrp="1"/>
          </p:cNvSpPr>
          <p:nvPr>
            <p:ph type="ftr" sz="quarter" idx="21"/>
          </p:nvPr>
        </p:nvSpPr>
        <p:spPr/>
        <p:txBody>
          <a:bodyPr/>
          <a:lstStyle/>
          <a:p>
            <a:r>
              <a:rPr lang="en-US" altLang="zh-CN"/>
              <a:t>Sample Footer Text</a:t>
            </a:r>
          </a:p>
        </p:txBody>
      </p:sp>
      <p:sp>
        <p:nvSpPr>
          <p:cNvPr id="4" name="Slide Number Placeholder 3">
            <a:extLst>
              <a:ext uri="{FF2B5EF4-FFF2-40B4-BE49-F238E27FC236}">
                <a16:creationId xmlns:a16="http://schemas.microsoft.com/office/drawing/2014/main" id="{6C93A66C-FF0F-B424-A72E-EB9BA06F2F06}"/>
              </a:ext>
            </a:extLst>
          </p:cNvPr>
          <p:cNvSpPr>
            <a:spLocks noGrp="1"/>
          </p:cNvSpPr>
          <p:nvPr>
            <p:ph type="sldNum" sz="half" idx="2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308223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47950" y="534677"/>
            <a:ext cx="6896100" cy="3884923"/>
          </a:xfrm>
        </p:spPr>
        <p:txBody>
          <a:bodyPr lIns="0" tIns="0" rIns="0" bIns="0" anchor="b">
            <a:noAutofit/>
          </a:bodyPr>
          <a:lstStyle>
            <a:lvl1pPr algn="ctr">
              <a:defRPr sz="5400" b="0" baseline="0">
                <a:solidFill>
                  <a:schemeClr val="tx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47950" y="4660900"/>
            <a:ext cx="6896100" cy="1315008"/>
          </a:xfrm>
        </p:spPr>
        <p:txBody>
          <a:bodyPr lIns="0" tIns="0" rIns="0" bIns="0" anchor="t">
            <a:noAutofit/>
          </a:bodyPr>
          <a:lstStyle>
            <a:lvl1pPr marL="0" indent="0" algn="ctr">
              <a:lnSpc>
                <a:spcPct val="100000"/>
              </a:lnSpc>
              <a:spcBef>
                <a:spcPts val="0"/>
              </a:spcBef>
              <a:buNone/>
              <a:defRPr sz="1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Isosceles Triangle 3">
            <a:extLst>
              <a:ext uri="{FF2B5EF4-FFF2-40B4-BE49-F238E27FC236}">
                <a16:creationId xmlns:a16="http://schemas.microsoft.com/office/drawing/2014/main" id="{73C6A8A3-9676-1270-FE11-AFA86441A3D4}"/>
              </a:ext>
              <a:ext uri="{C183D7F6-B498-43B3-948B-1728B52AA6E4}">
                <adec:decorative xmlns:adec="http://schemas.microsoft.com/office/drawing/2017/decorative" val="1"/>
              </a:ext>
            </a:extLst>
          </p:cNvPr>
          <p:cNvSpPr/>
          <p:nvPr userDrawn="1"/>
        </p:nvSpPr>
        <p:spPr>
          <a:xfrm>
            <a:off x="8534400" y="3199135"/>
            <a:ext cx="3657600" cy="3658865"/>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 name="Freeform: Shape 3">
            <a:extLst>
              <a:ext uri="{FF2B5EF4-FFF2-40B4-BE49-F238E27FC236}">
                <a16:creationId xmlns:a16="http://schemas.microsoft.com/office/drawing/2014/main" id="{98C2484B-7B39-764B-EB05-85CE011F8CA8}"/>
              </a:ext>
              <a:ext uri="{C183D7F6-B498-43B3-948B-1728B52AA6E4}">
                <adec:decorative xmlns:adec="http://schemas.microsoft.com/office/drawing/2017/decorative" val="1"/>
              </a:ext>
            </a:extLst>
          </p:cNvPr>
          <p:cNvSpPr/>
          <p:nvPr userDrawn="1"/>
        </p:nvSpPr>
        <p:spPr>
          <a:xfrm rot="16200000" flipH="1" flipV="1">
            <a:off x="6165" y="5670366"/>
            <a:ext cx="1181469" cy="1193799"/>
          </a:xfrm>
          <a:custGeom>
            <a:avLst/>
            <a:gdLst>
              <a:gd name="connsiteX0" fmla="*/ 0 w 2869917"/>
              <a:gd name="connsiteY0" fmla="*/ 2899868 h 2899868"/>
              <a:gd name="connsiteX1" fmla="*/ 2869917 w 2869917"/>
              <a:gd name="connsiteY1" fmla="*/ 2899868 h 2899868"/>
              <a:gd name="connsiteX2" fmla="*/ 2869917 w 2869917"/>
              <a:gd name="connsiteY2" fmla="*/ 0 h 2899868"/>
            </a:gdLst>
            <a:ahLst/>
            <a:cxnLst>
              <a:cxn ang="0">
                <a:pos x="connsiteX0" y="connsiteY0"/>
              </a:cxn>
              <a:cxn ang="0">
                <a:pos x="connsiteX1" y="connsiteY1"/>
              </a:cxn>
              <a:cxn ang="0">
                <a:pos x="connsiteX2" y="connsiteY2"/>
              </a:cxn>
            </a:cxnLst>
            <a:rect l="l" t="t" r="r" b="b"/>
            <a:pathLst>
              <a:path w="2869917" h="2899868">
                <a:moveTo>
                  <a:pt x="0" y="2899868"/>
                </a:moveTo>
                <a:lnTo>
                  <a:pt x="2869917" y="2899868"/>
                </a:lnTo>
                <a:lnTo>
                  <a:pt x="286991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3" name="Freeform: Shape 12">
            <a:extLst>
              <a:ext uri="{FF2B5EF4-FFF2-40B4-BE49-F238E27FC236}">
                <a16:creationId xmlns:a16="http://schemas.microsoft.com/office/drawing/2014/main" id="{2FF2AAFB-B709-A48B-6919-72E9012D8716}"/>
              </a:ext>
              <a:ext uri="{C183D7F6-B498-43B3-948B-1728B52AA6E4}">
                <adec:decorative xmlns:adec="http://schemas.microsoft.com/office/drawing/2017/decorative" val="1"/>
              </a:ext>
            </a:extLst>
          </p:cNvPr>
          <p:cNvSpPr/>
          <p:nvPr userDrawn="1"/>
        </p:nvSpPr>
        <p:spPr>
          <a:xfrm rot="16200000" flipV="1">
            <a:off x="15300" y="-15304"/>
            <a:ext cx="2932731" cy="2963336"/>
          </a:xfrm>
          <a:custGeom>
            <a:avLst/>
            <a:gdLst>
              <a:gd name="connsiteX0" fmla="*/ 0 w 1577827"/>
              <a:gd name="connsiteY0" fmla="*/ 1594293 h 1594293"/>
              <a:gd name="connsiteX1" fmla="*/ 1577827 w 1577827"/>
              <a:gd name="connsiteY1" fmla="*/ 1594293 h 1594293"/>
              <a:gd name="connsiteX2" fmla="*/ 1577827 w 1577827"/>
              <a:gd name="connsiteY2" fmla="*/ 0 h 1594293"/>
            </a:gdLst>
            <a:ahLst/>
            <a:cxnLst>
              <a:cxn ang="0">
                <a:pos x="connsiteX0" y="connsiteY0"/>
              </a:cxn>
              <a:cxn ang="0">
                <a:pos x="connsiteX1" y="connsiteY1"/>
              </a:cxn>
              <a:cxn ang="0">
                <a:pos x="connsiteX2" y="connsiteY2"/>
              </a:cxn>
            </a:cxnLst>
            <a:rect l="l" t="t" r="r" b="b"/>
            <a:pathLst>
              <a:path w="1577827" h="1594293">
                <a:moveTo>
                  <a:pt x="0" y="1594293"/>
                </a:moveTo>
                <a:lnTo>
                  <a:pt x="1577827" y="1594293"/>
                </a:lnTo>
                <a:lnTo>
                  <a:pt x="157782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5" name="Date Placeholder 4">
            <a:extLst>
              <a:ext uri="{FF2B5EF4-FFF2-40B4-BE49-F238E27FC236}">
                <a16:creationId xmlns:a16="http://schemas.microsoft.com/office/drawing/2014/main" id="{F653269C-34B7-8793-B989-2AC815E500BB}"/>
              </a:ext>
            </a:extLst>
          </p:cNvPr>
          <p:cNvSpPr>
            <a:spLocks noGrp="1"/>
          </p:cNvSpPr>
          <p:nvPr>
            <p:ph type="dt" sz="half" idx="10"/>
          </p:nvPr>
        </p:nvSpPr>
        <p:spPr/>
        <p:txBody>
          <a:bodyPr/>
          <a:lstStyle/>
          <a:p>
            <a:r>
              <a:rPr lang="en-US" altLang="zh-CN"/>
              <a:t>04/26/2025</a:t>
            </a:r>
          </a:p>
        </p:txBody>
      </p:sp>
      <p:sp>
        <p:nvSpPr>
          <p:cNvPr id="6" name="Footer Placeholder 5">
            <a:extLst>
              <a:ext uri="{FF2B5EF4-FFF2-40B4-BE49-F238E27FC236}">
                <a16:creationId xmlns:a16="http://schemas.microsoft.com/office/drawing/2014/main" id="{641BAD6F-AF49-D89A-DB03-EAC0CD069E53}"/>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3D02BA7-4544-93C7-B907-D369FB7AD7B9}"/>
              </a:ext>
            </a:extLst>
          </p:cNvPr>
          <p:cNvSpPr>
            <a:spLocks noGrp="1"/>
          </p:cNvSpPr>
          <p:nvPr>
            <p:ph type="sldNum" sz="half" idx="12"/>
          </p:nvPr>
        </p:nvSpPr>
        <p:spPr/>
        <p:txBody>
          <a:bodyPr/>
          <a:lstStyle/>
          <a:p>
            <a:fld id="{64D095EA-18D5-4754-B677-EAAE710458D2}" type="slidenum">
              <a:rPr lang="en-US" altLang="zh-CN" smtClean="0"/>
              <a:pPr/>
              <a:t>‹Nº›</a:t>
            </a:fld>
            <a:endParaRPr lang="en-US" altLang="zh-CN"/>
          </a:p>
        </p:txBody>
      </p:sp>
    </p:spTree>
    <p:extLst>
      <p:ext uri="{BB962C8B-B14F-4D97-AF65-F5344CB8AC3E}">
        <p14:creationId xmlns:p14="http://schemas.microsoft.com/office/powerpoint/2010/main" val="6170587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sz="1470"/>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470"/>
              <a:t>Click to edit Master text styles</a:t>
            </a:r>
            <a:endParaRPr lang="en-US"/>
          </a:p>
          <a:p>
            <a:pPr lvl="1"/>
            <a:r>
              <a:rPr lang="en-US" sz="1470"/>
              <a:t>Second level</a:t>
            </a:r>
          </a:p>
          <a:p>
            <a:pPr lvl="2"/>
            <a:r>
              <a:rPr lang="en-US" sz="1470"/>
              <a:t>Third level</a:t>
            </a:r>
          </a:p>
          <a:p>
            <a:pPr lvl="3"/>
            <a:r>
              <a:rPr lang="en-US" sz="1470"/>
              <a:t>Fourth level</a:t>
            </a:r>
          </a:p>
          <a:p>
            <a:pPr lvl="4"/>
            <a:r>
              <a:rPr lang="en-US" sz="1470"/>
              <a:t>Fifth level</a:t>
            </a:r>
          </a:p>
        </p:txBody>
      </p:sp>
      <p:sp>
        <p:nvSpPr>
          <p:cNvPr id="8" name="Date Placeholder 7"/>
          <p:cNvSpPr>
            <a:spLocks noGrp="1"/>
          </p:cNvSpPr>
          <p:nvPr>
            <p:ph type="dt" sz="half"/>
          </p:nvPr>
        </p:nvSpPr>
        <p:spPr>
          <a:xfrm>
            <a:off x="657225" y="6527800"/>
            <a:ext cx="2743200" cy="266700"/>
          </a:xfrm>
        </p:spPr>
        <p:txBody>
          <a:bodyPr lIns="0" tIns="0" rIns="0" bIns="0"/>
          <a:lstStyle>
            <a:lvl1pPr algn="l">
              <a:defRPr sz="1200">
                <a:solidFill>
                  <a:schemeClr val="tx1"/>
                </a:solidFill>
              </a:defRPr>
            </a:lvl1pPr>
          </a:lstStyle>
          <a:p>
            <a:r>
              <a:rPr lang="en-US" altLang="zh-CN"/>
              <a:t>3/5/2025</a:t>
            </a:r>
          </a:p>
        </p:txBody>
      </p:sp>
      <p:sp>
        <p:nvSpPr>
          <p:cNvPr id="9" name="Footer Placeholder 8"/>
          <p:cNvSpPr>
            <a:spLocks noGrp="1"/>
          </p:cNvSpPr>
          <p:nvPr>
            <p:ph type="ftr" sz="quarter"/>
          </p:nvPr>
        </p:nvSpPr>
        <p:spPr>
          <a:xfrm>
            <a:off x="4267200" y="6527800"/>
            <a:ext cx="3657600" cy="266700"/>
          </a:xfrm>
        </p:spPr>
        <p:txBody>
          <a:bodyPr lIns="0" tIns="0" rIns="0" bIns="0"/>
          <a:lstStyle>
            <a:lvl1pPr algn="ctr">
              <a:defRPr sz="1200">
                <a:solidFill>
                  <a:schemeClr val="tx1"/>
                </a:solidFill>
              </a:defRPr>
            </a:lvl1pPr>
          </a:lstStyle>
          <a:p>
            <a:r>
              <a:rPr lang="en-US" altLang="zh-CN"/>
              <a:t>Sample Footer Text</a:t>
            </a:r>
          </a:p>
        </p:txBody>
      </p:sp>
      <p:sp>
        <p:nvSpPr>
          <p:cNvPr id="7" name="Slide Number Placeholder 6"/>
          <p:cNvSpPr>
            <a:spLocks noGrp="1"/>
          </p:cNvSpPr>
          <p:nvPr>
            <p:ph type="sldNum" sz="half"/>
          </p:nvPr>
        </p:nvSpPr>
        <p:spPr>
          <a:xfrm>
            <a:off x="9378949" y="6527800"/>
            <a:ext cx="2136775" cy="266700"/>
          </a:xfrm>
        </p:spPr>
        <p:txBody>
          <a:bodyPr lIns="0" tIns="0" rIns="0" bIns="0"/>
          <a:lstStyle>
            <a:lvl1pPr algn="r">
              <a:defRPr sz="1200">
                <a:solidFill>
                  <a:schemeClr val="tx1"/>
                </a:solidFill>
              </a:defRPr>
            </a:lvl1pPr>
          </a:lstStyle>
          <a:p>
            <a:fld id="{64D095EA-18D5-4754-B677-EAAE710458D2}" type="slidenum">
              <a:rPr lang="en-US" altLang="zh-CN" smtClean="0"/>
              <a:pPr/>
              <a:t>‹Nº›</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4.xml"/><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505C81-7592-A9B6-9A49-51C38F20A35B}"/>
              </a:ext>
              <a:ext uri="{C183D7F6-B498-43B3-948B-1728B52AA6E4}">
                <adec:decorative xmlns:adec="http://schemas.microsoft.com/office/drawing/2017/decorative" val="0"/>
              </a:ext>
            </a:extLst>
          </p:cNvPr>
          <p:cNvSpPr>
            <a:spLocks noGrp="1"/>
          </p:cNvSpPr>
          <p:nvPr>
            <p:ph type="ctrTitle"/>
          </p:nvPr>
        </p:nvSpPr>
        <p:spPr/>
        <p:txBody>
          <a:bodyPr/>
          <a:lstStyle/>
          <a:p>
            <a:r>
              <a:rPr lang="es-ES" dirty="0"/>
              <a:t>Sistemas de Gestión Empresarial</a:t>
            </a:r>
            <a:endParaRPr lang="en-US" dirty="0"/>
          </a:p>
        </p:txBody>
      </p:sp>
      <p:sp>
        <p:nvSpPr>
          <p:cNvPr id="4" name="Subtitle 3">
            <a:extLst>
              <a:ext uri="{FF2B5EF4-FFF2-40B4-BE49-F238E27FC236}">
                <a16:creationId xmlns:a16="http://schemas.microsoft.com/office/drawing/2014/main" id="{C8DCEE19-DDF9-070E-AB7A-EF04DFB3B875}"/>
              </a:ext>
            </a:extLst>
          </p:cNvPr>
          <p:cNvSpPr>
            <a:spLocks noGrp="1"/>
          </p:cNvSpPr>
          <p:nvPr>
            <p:ph type="subTitle" idx="1"/>
          </p:nvPr>
        </p:nvSpPr>
        <p:spPr/>
        <p:txBody>
          <a:bodyPr/>
          <a:lstStyle/>
          <a:p>
            <a:r>
              <a:rPr lang="en-US" altLang="zh-CN" b="1" dirty="0" err="1"/>
              <a:t>Tema</a:t>
            </a:r>
            <a:r>
              <a:rPr lang="en-US" altLang="zh-CN" b="1" dirty="0"/>
              <a:t> 1</a:t>
            </a:r>
          </a:p>
          <a:p>
            <a:r>
              <a:rPr lang="es-ES" b="1" dirty="0"/>
              <a:t>Introducción a los Sistemas de Gestión Empresarial</a:t>
            </a:r>
          </a:p>
          <a:p>
            <a:endParaRPr lang="en-US" altLang="zh-CN" b="1" dirty="0"/>
          </a:p>
          <a:p>
            <a:r>
              <a:rPr lang="en-US" altLang="zh-CN" dirty="0"/>
              <a:t>llanos.soro@educa.madrid.org</a:t>
            </a:r>
          </a:p>
          <a:p>
            <a:endParaRPr lang="zh-CN" altLang="en-US" dirty="0"/>
          </a:p>
        </p:txBody>
      </p:sp>
      <p:pic>
        <p:nvPicPr>
          <p:cNvPr id="2" name="Picture Placeholder 7" descr="AI-generated image of a modern architectural building with sharp angles and reflective glass windows.">
            <a:extLst>
              <a:ext uri="{FF2B5EF4-FFF2-40B4-BE49-F238E27FC236}">
                <a16:creationId xmlns:a16="http://schemas.microsoft.com/office/drawing/2014/main" id="{CCC8C5F3-0DDC-03C0-E03B-C85247D81CE2}"/>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4671295" cy="6857999"/>
          </a:xfrm>
          <a:custGeom>
            <a:avLst/>
            <a:gdLst>
              <a:gd name="connsiteX0" fmla="*/ 0 w 4671295"/>
              <a:gd name="connsiteY0" fmla="*/ 6134100 h 6857999"/>
              <a:gd name="connsiteX1" fmla="*/ 574 w 4671295"/>
              <a:gd name="connsiteY1" fmla="*/ 6134100 h 6857999"/>
              <a:gd name="connsiteX2" fmla="*/ 574 w 4671295"/>
              <a:gd name="connsiteY2" fmla="*/ 6857999 h 6857999"/>
              <a:gd name="connsiteX3" fmla="*/ 0 w 4671295"/>
              <a:gd name="connsiteY3" fmla="*/ 6857999 h 6857999"/>
              <a:gd name="connsiteX4" fmla="*/ 575 w 4671295"/>
              <a:gd name="connsiteY4" fmla="*/ 1729318 h 6857999"/>
              <a:gd name="connsiteX5" fmla="*/ 575 w 4671295"/>
              <a:gd name="connsiteY5" fmla="*/ 3676654 h 6857999"/>
              <a:gd name="connsiteX6" fmla="*/ 767337 w 4671295"/>
              <a:gd name="connsiteY6" fmla="*/ 3676654 h 6857999"/>
              <a:gd name="connsiteX7" fmla="*/ 767337 w 4671295"/>
              <a:gd name="connsiteY7" fmla="*/ 1729318 h 6857999"/>
              <a:gd name="connsiteX8" fmla="*/ 574 w 4671295"/>
              <a:gd name="connsiteY8" fmla="*/ 0 h 6857999"/>
              <a:gd name="connsiteX9" fmla="*/ 4671295 w 4671295"/>
              <a:gd name="connsiteY9" fmla="*/ 0 h 6857999"/>
              <a:gd name="connsiteX10" fmla="*/ 4671295 w 4671295"/>
              <a:gd name="connsiteY10" fmla="*/ 6857999 h 6857999"/>
              <a:gd name="connsiteX11" fmla="*/ 2426216 w 4671295"/>
              <a:gd name="connsiteY11" fmla="*/ 6857999 h 6857999"/>
              <a:gd name="connsiteX12" fmla="*/ 2426216 w 4671295"/>
              <a:gd name="connsiteY12" fmla="*/ 6134100 h 6857999"/>
              <a:gd name="connsiteX13" fmla="*/ 574 w 4671295"/>
              <a:gd name="connsiteY13" fmla="*/ 61341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1295" h="6857999">
                <a:moveTo>
                  <a:pt x="0" y="6134100"/>
                </a:moveTo>
                <a:lnTo>
                  <a:pt x="574" y="6134100"/>
                </a:lnTo>
                <a:lnTo>
                  <a:pt x="574" y="6857999"/>
                </a:lnTo>
                <a:lnTo>
                  <a:pt x="0" y="6857999"/>
                </a:lnTo>
                <a:close/>
                <a:moveTo>
                  <a:pt x="575" y="1729318"/>
                </a:moveTo>
                <a:lnTo>
                  <a:pt x="575" y="3676654"/>
                </a:lnTo>
                <a:lnTo>
                  <a:pt x="767337" y="3676654"/>
                </a:lnTo>
                <a:lnTo>
                  <a:pt x="767337" y="1729318"/>
                </a:lnTo>
                <a:close/>
                <a:moveTo>
                  <a:pt x="574" y="0"/>
                </a:moveTo>
                <a:lnTo>
                  <a:pt x="4671295" y="0"/>
                </a:lnTo>
                <a:lnTo>
                  <a:pt x="4671295" y="6857999"/>
                </a:lnTo>
                <a:lnTo>
                  <a:pt x="2426216" y="6857999"/>
                </a:lnTo>
                <a:lnTo>
                  <a:pt x="2426216" y="6134100"/>
                </a:lnTo>
                <a:lnTo>
                  <a:pt x="574" y="6134100"/>
                </a:lnTo>
                <a:close/>
              </a:path>
            </a:pathLst>
          </a:custGeom>
          <a:noFill/>
        </p:spPr>
      </p:pic>
    </p:spTree>
    <p:extLst>
      <p:ext uri="{BB962C8B-B14F-4D97-AF65-F5344CB8AC3E}">
        <p14:creationId xmlns:p14="http://schemas.microsoft.com/office/powerpoint/2010/main" val="159631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Sistemas</a:t>
            </a:r>
            <a:r>
              <a:rPr lang="en-US" dirty="0"/>
              <a:t> de gestion </a:t>
            </a:r>
            <a:r>
              <a:rPr lang="en-US" dirty="0" err="1"/>
              <a:t>empresarial</a:t>
            </a:r>
            <a:endParaRPr lang="en-US" dirty="0"/>
          </a:p>
        </p:txBody>
      </p:sp>
      <p:sp>
        <p:nvSpPr>
          <p:cNvPr id="5" name="Marcador de texto 4">
            <a:extLst>
              <a:ext uri="{FF2B5EF4-FFF2-40B4-BE49-F238E27FC236}">
                <a16:creationId xmlns:a16="http://schemas.microsoft.com/office/drawing/2014/main" id="{E5F2CEA3-06E0-4002-A7F5-3CDB5C8F6EE1}"/>
              </a:ext>
            </a:extLst>
          </p:cNvPr>
          <p:cNvSpPr>
            <a:spLocks noGrp="1"/>
          </p:cNvSpPr>
          <p:nvPr>
            <p:ph type="body" sz="quarter" idx="32"/>
          </p:nvPr>
        </p:nvSpPr>
        <p:spPr/>
        <p:txBody>
          <a:bodyPr/>
          <a:lstStyle/>
          <a:p>
            <a:endParaRPr lang="es-ES"/>
          </a:p>
        </p:txBody>
      </p:sp>
      <p:pic>
        <p:nvPicPr>
          <p:cNvPr id="6" name="Imagen 5">
            <a:extLst>
              <a:ext uri="{FF2B5EF4-FFF2-40B4-BE49-F238E27FC236}">
                <a16:creationId xmlns:a16="http://schemas.microsoft.com/office/drawing/2014/main" id="{7EFF0C4A-65C4-4A80-A495-57D9643C983F}"/>
              </a:ext>
            </a:extLst>
          </p:cNvPr>
          <p:cNvPicPr>
            <a:picLocks noChangeAspect="1"/>
          </p:cNvPicPr>
          <p:nvPr/>
        </p:nvPicPr>
        <p:blipFill>
          <a:blip r:embed="rId2"/>
          <a:stretch>
            <a:fillRect/>
          </a:stretch>
        </p:blipFill>
        <p:spPr>
          <a:xfrm>
            <a:off x="261937" y="1798721"/>
            <a:ext cx="11668125" cy="4800600"/>
          </a:xfrm>
          <a:prstGeom prst="rect">
            <a:avLst/>
          </a:prstGeom>
        </p:spPr>
      </p:pic>
    </p:spTree>
    <p:extLst>
      <p:ext uri="{BB962C8B-B14F-4D97-AF65-F5344CB8AC3E}">
        <p14:creationId xmlns:p14="http://schemas.microsoft.com/office/powerpoint/2010/main" val="358386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a:t>Historia de los SGE</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9" y="2019041"/>
            <a:ext cx="10309041" cy="1254664"/>
          </a:xfrm>
        </p:spPr>
        <p:txBody>
          <a:bodyPr/>
          <a:lstStyle/>
          <a:p>
            <a:pPr lvl="0" algn="l" eaLnBrk="0" fontAlgn="base" hangingPunct="0">
              <a:lnSpc>
                <a:spcPct val="150000"/>
              </a:lnSpc>
              <a:spcBef>
                <a:spcPct val="0"/>
              </a:spcBef>
              <a:spcAft>
                <a:spcPct val="0"/>
              </a:spcAft>
              <a:buFontTx/>
              <a:buChar char="•"/>
            </a:pPr>
            <a:r>
              <a:rPr lang="es-ES" altLang="es-ES" sz="2000" b="1" dirty="0"/>
              <a:t>1950</a:t>
            </a:r>
            <a:r>
              <a:rPr lang="es-ES" altLang="es-ES" sz="2000" dirty="0"/>
              <a:t>: Origen militar de los ERP en EE. UU. para gestionar producción y logística durante la Segunda Guerra Mundial.</a:t>
            </a:r>
          </a:p>
          <a:p>
            <a:pPr lvl="0" algn="l" eaLnBrk="0" fontAlgn="base" hangingPunct="0">
              <a:lnSpc>
                <a:spcPct val="150000"/>
              </a:lnSpc>
              <a:spcBef>
                <a:spcPct val="0"/>
              </a:spcBef>
              <a:spcAft>
                <a:spcPct val="0"/>
              </a:spcAft>
              <a:buFontTx/>
              <a:buChar char="•"/>
            </a:pPr>
            <a:r>
              <a:rPr lang="es-ES" altLang="es-ES" sz="2000" b="1" dirty="0"/>
              <a:t>1960</a:t>
            </a:r>
            <a:r>
              <a:rPr lang="es-ES" altLang="es-ES" sz="2000" dirty="0"/>
              <a:t>: Surgen las primeras computadoras comerciales para empresas.</a:t>
            </a:r>
          </a:p>
          <a:p>
            <a:pPr lvl="0" algn="l" eaLnBrk="0" fontAlgn="base" hangingPunct="0">
              <a:lnSpc>
                <a:spcPct val="150000"/>
              </a:lnSpc>
              <a:spcBef>
                <a:spcPct val="0"/>
              </a:spcBef>
              <a:spcAft>
                <a:spcPct val="0"/>
              </a:spcAft>
              <a:buFontTx/>
              <a:buChar char="•"/>
            </a:pPr>
            <a:r>
              <a:rPr lang="es-ES" altLang="es-ES" sz="2000" b="1" dirty="0"/>
              <a:t>1970</a:t>
            </a:r>
            <a:r>
              <a:rPr lang="es-ES" altLang="es-ES" sz="2000" dirty="0"/>
              <a:t>: Aparecen los </a:t>
            </a:r>
            <a:r>
              <a:rPr lang="es-ES" altLang="es-ES" sz="2000" b="1" dirty="0"/>
              <a:t>MRP</a:t>
            </a:r>
            <a:r>
              <a:rPr lang="es-ES" altLang="es-ES" sz="2000" dirty="0"/>
              <a:t>, capaces de planificar materiales y prever necesidades.</a:t>
            </a:r>
          </a:p>
          <a:p>
            <a:pPr lvl="0" algn="l" eaLnBrk="0" fontAlgn="base" hangingPunct="0">
              <a:lnSpc>
                <a:spcPct val="150000"/>
              </a:lnSpc>
              <a:spcBef>
                <a:spcPct val="0"/>
              </a:spcBef>
              <a:spcAft>
                <a:spcPct val="0"/>
              </a:spcAft>
              <a:buFontTx/>
              <a:buChar char="•"/>
            </a:pPr>
            <a:r>
              <a:rPr lang="es-ES" altLang="es-ES" sz="2000" b="1" dirty="0"/>
              <a:t>1980</a:t>
            </a:r>
            <a:r>
              <a:rPr lang="es-ES" altLang="es-ES" sz="2000" dirty="0"/>
              <a:t>: Evolución a </a:t>
            </a:r>
            <a:r>
              <a:rPr lang="es-ES" altLang="es-ES" sz="2000" b="1" dirty="0"/>
              <a:t>MRP-II</a:t>
            </a:r>
            <a:r>
              <a:rPr lang="es-ES" altLang="es-ES" sz="2000" dirty="0"/>
              <a:t>, que incluyen costes y aspectos financieros.</a:t>
            </a:r>
          </a:p>
          <a:p>
            <a:pPr lvl="0" algn="l" eaLnBrk="0" fontAlgn="base" hangingPunct="0">
              <a:lnSpc>
                <a:spcPct val="150000"/>
              </a:lnSpc>
              <a:spcBef>
                <a:spcPct val="0"/>
              </a:spcBef>
              <a:spcAft>
                <a:spcPct val="0"/>
              </a:spcAft>
              <a:buFontTx/>
              <a:buChar char="•"/>
            </a:pPr>
            <a:r>
              <a:rPr lang="es-ES" altLang="es-ES" sz="2000" b="1" dirty="0"/>
              <a:t>1990</a:t>
            </a:r>
            <a:r>
              <a:rPr lang="es-ES" altLang="es-ES" sz="2000" dirty="0"/>
              <a:t>: Nace el término </a:t>
            </a:r>
            <a:r>
              <a:rPr lang="es-ES" altLang="es-ES" sz="2000" b="1" dirty="0"/>
              <a:t>ERP</a:t>
            </a:r>
            <a:r>
              <a:rPr lang="es-ES" altLang="es-ES" sz="2000" dirty="0"/>
              <a:t> (acuñado por Gartner), ampliando la gestión más allá de fabricación y finanzas.</a:t>
            </a:r>
          </a:p>
          <a:p>
            <a:pPr lvl="0" algn="l" eaLnBrk="0" fontAlgn="base" hangingPunct="0">
              <a:lnSpc>
                <a:spcPct val="150000"/>
              </a:lnSpc>
              <a:spcBef>
                <a:spcPct val="0"/>
              </a:spcBef>
              <a:spcAft>
                <a:spcPct val="0"/>
              </a:spcAft>
              <a:buFontTx/>
              <a:buChar char="•"/>
            </a:pPr>
            <a:r>
              <a:rPr lang="es-ES" altLang="es-ES" sz="2000" b="1" dirty="0"/>
              <a:t>2000</a:t>
            </a:r>
            <a:r>
              <a:rPr lang="es-ES" altLang="es-ES" sz="2000" dirty="0"/>
              <a:t>: Los ERP se popularizan e integran funciones como </a:t>
            </a:r>
            <a:r>
              <a:rPr lang="es-ES" altLang="es-ES" sz="2000" b="1" dirty="0"/>
              <a:t>CRM</a:t>
            </a:r>
            <a:r>
              <a:rPr lang="es-ES" altLang="es-ES" sz="2000" dirty="0"/>
              <a:t> y </a:t>
            </a:r>
            <a:r>
              <a:rPr lang="es-ES" altLang="es-ES" sz="2000" b="1" dirty="0"/>
              <a:t>SCM</a:t>
            </a:r>
            <a:r>
              <a:rPr lang="es-ES" altLang="es-ES" sz="2000" dirty="0"/>
              <a:t>.</a:t>
            </a:r>
          </a:p>
          <a:p>
            <a:pPr lvl="0" algn="l" eaLnBrk="0" fontAlgn="base" hangingPunct="0">
              <a:lnSpc>
                <a:spcPct val="150000"/>
              </a:lnSpc>
              <a:spcBef>
                <a:spcPct val="0"/>
              </a:spcBef>
              <a:spcAft>
                <a:spcPct val="0"/>
              </a:spcAft>
              <a:buFontTx/>
              <a:buChar char="•"/>
            </a:pPr>
            <a:r>
              <a:rPr lang="es-ES" altLang="es-ES" sz="2000" b="1" dirty="0"/>
              <a:t>Actualidad</a:t>
            </a:r>
            <a:r>
              <a:rPr lang="es-ES" altLang="es-ES" sz="2000" dirty="0"/>
              <a:t>: Transformación hacia </a:t>
            </a:r>
            <a:r>
              <a:rPr lang="es-ES" altLang="es-ES" sz="2000" b="1" dirty="0" err="1"/>
              <a:t>cloud</a:t>
            </a:r>
            <a:r>
              <a:rPr lang="es-ES" altLang="es-ES" sz="2000" b="1" dirty="0"/>
              <a:t> </a:t>
            </a:r>
            <a:r>
              <a:rPr lang="es-ES" altLang="es-ES" sz="2000" b="1" dirty="0" err="1"/>
              <a:t>computing</a:t>
            </a:r>
            <a:r>
              <a:rPr lang="es-ES" altLang="es-ES" sz="2000" b="1" dirty="0"/>
              <a:t>, SaaS y movilidad</a:t>
            </a:r>
            <a:r>
              <a:rPr lang="es-ES" altLang="es-ES" sz="2000" dirty="0"/>
              <a:t>, mayor adopción en pymes, verticalización de soluciones y reducción en tiempos de implementación.</a:t>
            </a:r>
          </a:p>
          <a:p>
            <a:pPr algn="just"/>
            <a:r>
              <a:rPr lang="es-ES" sz="2000" dirty="0"/>
              <a:t>.</a:t>
            </a:r>
            <a:endParaRPr lang="es-ES" sz="2000" b="1" dirty="0"/>
          </a:p>
        </p:txBody>
      </p:sp>
    </p:spTree>
    <p:extLst>
      <p:ext uri="{BB962C8B-B14F-4D97-AF65-F5344CB8AC3E}">
        <p14:creationId xmlns:p14="http://schemas.microsoft.com/office/powerpoint/2010/main" val="374751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44EC4F33-6602-4475-A799-A10A212931B4}"/>
              </a:ext>
            </a:extLst>
          </p:cNvPr>
          <p:cNvSpPr>
            <a:spLocks noGrp="1"/>
          </p:cNvSpPr>
          <p:nvPr>
            <p:ph type="body" sz="quarter" idx="32"/>
          </p:nvPr>
        </p:nvSpPr>
        <p:spPr/>
        <p:txBody>
          <a:bodyPr/>
          <a:lstStyle/>
          <a:p>
            <a:endParaRPr lang="es-ES"/>
          </a:p>
        </p:txBody>
      </p:sp>
      <p:sp>
        <p:nvSpPr>
          <p:cNvPr id="7" name="Título 6">
            <a:extLst>
              <a:ext uri="{FF2B5EF4-FFF2-40B4-BE49-F238E27FC236}">
                <a16:creationId xmlns:a16="http://schemas.microsoft.com/office/drawing/2014/main" id="{DDF9F093-FB48-4224-8E00-FD2559F225DD}"/>
              </a:ext>
            </a:extLst>
          </p:cNvPr>
          <p:cNvSpPr>
            <a:spLocks noGrp="1"/>
          </p:cNvSpPr>
          <p:nvPr>
            <p:ph type="title"/>
          </p:nvPr>
        </p:nvSpPr>
        <p:spPr/>
        <p:txBody>
          <a:bodyPr/>
          <a:lstStyle/>
          <a:p>
            <a:endParaRPr lang="es-ES"/>
          </a:p>
        </p:txBody>
      </p:sp>
      <p:pic>
        <p:nvPicPr>
          <p:cNvPr id="6146" name="Picture 2" descr="Origen y evolución de los sistemas ERP">
            <a:extLst>
              <a:ext uri="{FF2B5EF4-FFF2-40B4-BE49-F238E27FC236}">
                <a16:creationId xmlns:a16="http://schemas.microsoft.com/office/drawing/2014/main" id="{093D57FB-4A9A-49EF-BAC2-E1111615E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00" y="473721"/>
            <a:ext cx="10504000" cy="591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0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Clasificación</a:t>
            </a:r>
            <a:r>
              <a:rPr lang="en-US" dirty="0"/>
              <a:t> de los SGE</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9" y="2019041"/>
            <a:ext cx="10309041" cy="1254664"/>
          </a:xfrm>
        </p:spPr>
        <p:txBody>
          <a:bodyPr/>
          <a:lstStyle/>
          <a:p>
            <a:pPr algn="l"/>
            <a:r>
              <a:rPr lang="es-ES" sz="2000" b="1" dirty="0"/>
              <a:t>A) TPS (Sistemas de Procesamiento de Transacciones): </a:t>
            </a:r>
            <a:r>
              <a:rPr lang="es-ES" sz="2000" dirty="0"/>
              <a:t>Nivel básico que soporta operaciones rutinarias (ventas, inventario, pagos). Garantizan consistencia e integridad de los datos.</a:t>
            </a:r>
          </a:p>
          <a:p>
            <a:pPr algn="l"/>
            <a:r>
              <a:rPr lang="es-ES" sz="2000" b="1" dirty="0"/>
              <a:t>B) BPM (Gestión por Procesos de Negocio): </a:t>
            </a:r>
            <a:r>
              <a:rPr lang="es-ES" sz="2000" dirty="0"/>
              <a:t>Controlan y ordenan procesos de la organización, especialmente en producción, usando sensores y monitorización.</a:t>
            </a:r>
          </a:p>
          <a:p>
            <a:pPr algn="l"/>
            <a:r>
              <a:rPr lang="es-ES" sz="2000" b="1" dirty="0"/>
              <a:t>C) MIS (Sistemas de Información de Gestión): </a:t>
            </a:r>
            <a:r>
              <a:rPr lang="es-ES" sz="2000" dirty="0"/>
              <a:t>Integran datos de distintas áreas para generar informes, estadísticas y proyecciones que ayudan a la gerencia en la toma de decisiones.</a:t>
            </a:r>
          </a:p>
          <a:p>
            <a:pPr algn="l"/>
            <a:r>
              <a:rPr lang="es-ES" sz="2000" b="1" dirty="0"/>
              <a:t>D) ERP (Sistemas de Planificación de Recursos Empresariales): </a:t>
            </a:r>
            <a:r>
              <a:rPr lang="es-ES" sz="2000" dirty="0"/>
              <a:t>Versión avanzada de MIS, centralizan información de todas las áreas (producción, ventas, RR. HH., finanzas, etc.) en una única base de datos, mejorando la gestión integral.</a:t>
            </a:r>
          </a:p>
          <a:p>
            <a:pPr algn="l"/>
            <a:endParaRPr lang="es-ES" sz="2000" b="1" dirty="0"/>
          </a:p>
        </p:txBody>
      </p:sp>
    </p:spTree>
    <p:extLst>
      <p:ext uri="{BB962C8B-B14F-4D97-AF65-F5344CB8AC3E}">
        <p14:creationId xmlns:p14="http://schemas.microsoft.com/office/powerpoint/2010/main" val="44046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9" y="917072"/>
            <a:ext cx="10309041" cy="1254664"/>
          </a:xfrm>
        </p:spPr>
        <p:txBody>
          <a:bodyPr/>
          <a:lstStyle/>
          <a:p>
            <a:pPr algn="l"/>
            <a:r>
              <a:rPr lang="es-ES" sz="2000" b="1" dirty="0"/>
              <a:t>E) DSS (Sistemas de Apoyo a Decisiones):</a:t>
            </a:r>
            <a:r>
              <a:rPr lang="es-ES" sz="2000" dirty="0"/>
              <a:t>Herramientas interactivas que usan análisis, simulaciones y técnicas de BI (OLAP, </a:t>
            </a:r>
            <a:r>
              <a:rPr lang="es-ES" sz="2000" dirty="0" err="1"/>
              <a:t>DataMining</a:t>
            </a:r>
            <a:r>
              <a:rPr lang="es-ES" sz="2000" dirty="0"/>
              <a:t>) para seleccionar la mejor opción entre varios escenarios.</a:t>
            </a:r>
          </a:p>
          <a:p>
            <a:pPr algn="l"/>
            <a:r>
              <a:rPr lang="es-ES" sz="2000" b="1" dirty="0"/>
              <a:t>F) EIS (Sistemas de Información Ejecutiva): </a:t>
            </a:r>
            <a:r>
              <a:rPr lang="es-ES" sz="2000" dirty="0"/>
              <a:t>Presentan información interna y externa de forma gráfica e intuitiva para apoyar decisiones estratégicas de alto nivel.</a:t>
            </a:r>
          </a:p>
          <a:p>
            <a:pPr algn="l"/>
            <a:r>
              <a:rPr lang="es-ES" sz="2000" b="1" dirty="0"/>
              <a:t>G) BSC (Cuadro de Mando Integral): </a:t>
            </a:r>
            <a:r>
              <a:rPr lang="es-ES" sz="2000" dirty="0"/>
              <a:t>Monitoriza el cumplimiento de objetivos mediante indicadores clave (KPI) en cuatro dimensiones: finanzas, clientes, procesos internos y aprendizaje/crecimiento.</a:t>
            </a:r>
          </a:p>
          <a:p>
            <a:pPr algn="just"/>
            <a:r>
              <a:rPr lang="es-ES" sz="2000" dirty="0"/>
              <a:t>.</a:t>
            </a:r>
            <a:endParaRPr lang="es-ES" sz="2000" b="1" dirty="0"/>
          </a:p>
        </p:txBody>
      </p:sp>
      <p:sp>
        <p:nvSpPr>
          <p:cNvPr id="3" name="AutoShape 2" descr="Imagen de salida">
            <a:extLst>
              <a:ext uri="{FF2B5EF4-FFF2-40B4-BE49-F238E27FC236}">
                <a16:creationId xmlns:a16="http://schemas.microsoft.com/office/drawing/2014/main" id="{3E4FB716-0E85-4056-B515-955B7088DC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58934FD7-0B58-4B70-9D94-C7E014CE1D2A}"/>
              </a:ext>
            </a:extLst>
          </p:cNvPr>
          <p:cNvPicPr>
            <a:picLocks noChangeAspect="1"/>
          </p:cNvPicPr>
          <p:nvPr/>
        </p:nvPicPr>
        <p:blipFill>
          <a:blip r:embed="rId2"/>
          <a:stretch>
            <a:fillRect/>
          </a:stretch>
        </p:blipFill>
        <p:spPr>
          <a:xfrm>
            <a:off x="99462" y="3973595"/>
            <a:ext cx="12083327" cy="2108009"/>
          </a:xfrm>
          <a:prstGeom prst="rect">
            <a:avLst/>
          </a:prstGeom>
        </p:spPr>
      </p:pic>
    </p:spTree>
    <p:extLst>
      <p:ext uri="{BB962C8B-B14F-4D97-AF65-F5344CB8AC3E}">
        <p14:creationId xmlns:p14="http://schemas.microsoft.com/office/powerpoint/2010/main" val="211328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1881560168"/>
              </p:ext>
            </p:extLst>
          </p:nvPr>
        </p:nvGraphicFramePr>
        <p:xfrm>
          <a:off x="844000" y="1725536"/>
          <a:ext cx="10503999" cy="323088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r>
                        <a:rPr lang="en-US" sz="3600" dirty="0">
                          <a:solidFill>
                            <a:schemeClr val="tx1"/>
                          </a:solidFill>
                        </a:rPr>
                        <a:t>2. ¿</a:t>
                      </a:r>
                      <a:r>
                        <a:rPr lang="en-US" sz="3600" dirty="0" err="1">
                          <a:solidFill>
                            <a:schemeClr val="tx1"/>
                          </a:solidFill>
                        </a:rPr>
                        <a:t>Qué</a:t>
                      </a:r>
                      <a:r>
                        <a:rPr lang="en-US" sz="3600" dirty="0">
                          <a:solidFill>
                            <a:schemeClr val="tx1"/>
                          </a:solidFill>
                        </a:rPr>
                        <a:t> es un ERP?</a:t>
                      </a:r>
                      <a:endParaRPr lang="es-ES" sz="3600" dirty="0">
                        <a:solidFill>
                          <a:schemeClr val="tx1"/>
                        </a:solidFill>
                      </a:endParaRPr>
                    </a:p>
                  </a:txBody>
                  <a:tcPr/>
                </a:tc>
                <a:extLst>
                  <a:ext uri="{0D108BD9-81ED-4DB2-BD59-A6C34878D82A}">
                    <a16:rowId xmlns:a16="http://schemas.microsoft.com/office/drawing/2014/main" val="4199521299"/>
                  </a:ext>
                </a:extLst>
              </a:tr>
              <a:tr h="2473344">
                <a:tc>
                  <a:txBody>
                    <a:bodyPr/>
                    <a:lstStyle/>
                    <a:p>
                      <a:pPr algn="just"/>
                      <a:r>
                        <a:rPr lang="es-ES" sz="2000" b="1" dirty="0"/>
                        <a:t>ERP (Enterprise </a:t>
                      </a:r>
                      <a:r>
                        <a:rPr lang="es-ES" sz="2000" b="1" dirty="0" err="1"/>
                        <a:t>Resource</a:t>
                      </a:r>
                      <a:r>
                        <a:rPr lang="es-ES" sz="2000" b="1" dirty="0"/>
                        <a:t> </a:t>
                      </a:r>
                      <a:r>
                        <a:rPr lang="es-ES" sz="2000" b="1" dirty="0" err="1"/>
                        <a:t>Planning</a:t>
                      </a:r>
                      <a:r>
                        <a:rPr lang="es-ES" sz="2000" b="1" dirty="0"/>
                        <a:t>) es </a:t>
                      </a:r>
                      <a:r>
                        <a:rPr lang="es-ES" sz="2000" dirty="0"/>
                        <a:t>un sistema de gestión empresarial que integra procesos y datos en una sola plataforma</a:t>
                      </a:r>
                    </a:p>
                    <a:p>
                      <a:pPr algn="just"/>
                      <a:endParaRPr lang="es-ES" sz="20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2000" kern="1200" dirty="0">
                          <a:solidFill>
                            <a:schemeClr val="dk1"/>
                          </a:solidFill>
                          <a:effectLst/>
                          <a:latin typeface="+mn-lt"/>
                          <a:ea typeface="+mn-ea"/>
                          <a:cs typeface="+mn-cs"/>
                        </a:rPr>
                        <a:t>A efectos prácticos puede considerarse como un programa de gestión empresarial integrada. Este sistema de gestión empresarial integrada suele incluir elementos comunes a distintos tipos de empresa tales como contabilidad, ventas, compras, recursos humanos, clientes, y un largo etc.</a:t>
                      </a:r>
                    </a:p>
                    <a:p>
                      <a:endParaRPr lang="es-ES" sz="24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pic>
        <p:nvPicPr>
          <p:cNvPr id="28" name="Picture Placeholder 17" descr="Hand holding a pen over an open book">
            <a:extLst>
              <a:ext uri="{FF2B5EF4-FFF2-40B4-BE49-F238E27FC236}">
                <a16:creationId xmlns:a16="http://schemas.microsoft.com/office/drawing/2014/main" id="{83EE70B0-B3DC-417E-998D-228D0BD948D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624893" y="5391544"/>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pic>
    </p:spTree>
    <p:extLst>
      <p:ext uri="{BB962C8B-B14F-4D97-AF65-F5344CB8AC3E}">
        <p14:creationId xmlns:p14="http://schemas.microsoft.com/office/powerpoint/2010/main" val="858105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6" y="436419"/>
            <a:ext cx="5896338" cy="980006"/>
          </a:xfrm>
        </p:spPr>
        <p:txBody>
          <a:bodyPr vert="horz" lIns="0" tIns="0" rIns="0" bIns="0" rtlCol="0" anchor="b">
            <a:noAutofit/>
          </a:bodyPr>
          <a:lstStyle/>
          <a:p>
            <a:r>
              <a:rPr lang="en-US" altLang="zh-CN" sz="4000" dirty="0" err="1"/>
              <a:t>Objetivos</a:t>
            </a:r>
            <a:r>
              <a:rPr lang="en-US" altLang="zh-CN" sz="4000" dirty="0"/>
              <a:t> de un ERP</a:t>
            </a:r>
            <a:endParaRPr lang="x-none" sz="4000" dirty="0"/>
          </a:p>
        </p:txBody>
      </p:sp>
      <p:sp>
        <p:nvSpPr>
          <p:cNvPr id="7" name="Marcador de texto 6">
            <a:extLst>
              <a:ext uri="{FF2B5EF4-FFF2-40B4-BE49-F238E27FC236}">
                <a16:creationId xmlns:a16="http://schemas.microsoft.com/office/drawing/2014/main" id="{916F98CA-5B3C-48CA-A781-4D13C4262F82}"/>
              </a:ext>
            </a:extLst>
          </p:cNvPr>
          <p:cNvSpPr>
            <a:spLocks noGrp="1"/>
          </p:cNvSpPr>
          <p:nvPr>
            <p:ph type="body" sz="quarter" idx="17"/>
          </p:nvPr>
        </p:nvSpPr>
        <p:spPr/>
        <p:txBody>
          <a:bodyPr/>
          <a:lstStyle/>
          <a:p>
            <a:endParaRPr lang="es-ES" dirty="0"/>
          </a:p>
        </p:txBody>
      </p:sp>
      <p:sp>
        <p:nvSpPr>
          <p:cNvPr id="8" name="Rectángulo 7">
            <a:extLst>
              <a:ext uri="{FF2B5EF4-FFF2-40B4-BE49-F238E27FC236}">
                <a16:creationId xmlns:a16="http://schemas.microsoft.com/office/drawing/2014/main" id="{BDFBB7B1-54B2-41AE-ADF4-419937C55036}"/>
              </a:ext>
            </a:extLst>
          </p:cNvPr>
          <p:cNvSpPr/>
          <p:nvPr/>
        </p:nvSpPr>
        <p:spPr>
          <a:xfrm>
            <a:off x="657225" y="1734500"/>
            <a:ext cx="9625764" cy="830997"/>
          </a:xfrm>
          <a:prstGeom prst="rect">
            <a:avLst/>
          </a:prstGeom>
        </p:spPr>
        <p:txBody>
          <a:bodyPr wrap="square">
            <a:spAutoFit/>
          </a:bodyPr>
          <a:lstStyle/>
          <a:p>
            <a:r>
              <a:rPr lang="es-ES" sz="2400" dirty="0"/>
              <a:t>Optimizar la gestión de recursos, mejorar la eficiencia y facilitar la toma de decisiones</a:t>
            </a:r>
          </a:p>
        </p:txBody>
      </p:sp>
      <p:pic>
        <p:nvPicPr>
          <p:cNvPr id="9" name="Imagen 8">
            <a:extLst>
              <a:ext uri="{FF2B5EF4-FFF2-40B4-BE49-F238E27FC236}">
                <a16:creationId xmlns:a16="http://schemas.microsoft.com/office/drawing/2014/main" id="{D2EE8D06-014A-4795-B38A-FC83E79535C6}"/>
              </a:ext>
            </a:extLst>
          </p:cNvPr>
          <p:cNvPicPr>
            <a:picLocks noChangeAspect="1"/>
          </p:cNvPicPr>
          <p:nvPr/>
        </p:nvPicPr>
        <p:blipFill>
          <a:blip r:embed="rId2"/>
          <a:stretch>
            <a:fillRect/>
          </a:stretch>
        </p:blipFill>
        <p:spPr>
          <a:xfrm>
            <a:off x="400551" y="2673781"/>
            <a:ext cx="10877550" cy="3428003"/>
          </a:xfrm>
          <a:prstGeom prst="rect">
            <a:avLst/>
          </a:prstGeom>
        </p:spPr>
      </p:pic>
    </p:spTree>
    <p:extLst>
      <p:ext uri="{BB962C8B-B14F-4D97-AF65-F5344CB8AC3E}">
        <p14:creationId xmlns:p14="http://schemas.microsoft.com/office/powerpoint/2010/main" val="1087111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1890223"/>
            <a:ext cx="11679154" cy="814865"/>
          </a:xfrm>
        </p:spPr>
        <p:txBody>
          <a:bodyPr vert="horz" lIns="0" tIns="0" rIns="0" bIns="0" rtlCol="0" anchor="b">
            <a:noAutofit/>
          </a:bodyPr>
          <a:lstStyle/>
          <a:p>
            <a:r>
              <a:rPr lang="en-US" altLang="zh-CN" sz="4000" dirty="0" err="1"/>
              <a:t>Ejercicio</a:t>
            </a:r>
            <a:r>
              <a:rPr lang="en-US" altLang="zh-CN" sz="4000" dirty="0"/>
              <a:t>. </a:t>
            </a:r>
            <a:br>
              <a:rPr lang="en-US" altLang="zh-CN" sz="4000" dirty="0"/>
            </a:br>
            <a:r>
              <a:rPr lang="en-US" altLang="zh-CN" sz="3600" dirty="0"/>
              <a:t>¿</a:t>
            </a:r>
            <a:r>
              <a:rPr lang="en-US" altLang="zh-CN" sz="3600" dirty="0" err="1"/>
              <a:t>Cuáles</a:t>
            </a:r>
            <a:r>
              <a:rPr lang="en-US" altLang="zh-CN" sz="3600" dirty="0"/>
              <a:t> son las </a:t>
            </a:r>
            <a:r>
              <a:rPr lang="en-US" altLang="zh-CN" sz="3600" dirty="0" err="1"/>
              <a:t>principales</a:t>
            </a:r>
            <a:r>
              <a:rPr lang="en-US" altLang="zh-CN" sz="3600" dirty="0"/>
              <a:t> </a:t>
            </a:r>
            <a:r>
              <a:rPr lang="en-US" altLang="zh-CN" sz="3600" dirty="0" err="1"/>
              <a:t>características</a:t>
            </a:r>
            <a:r>
              <a:rPr lang="en-US" altLang="zh-CN" sz="3600" dirty="0"/>
              <a:t> de un ERP?</a:t>
            </a:r>
            <a:endParaRPr lang="x-none" sz="36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052312" y="2833425"/>
            <a:ext cx="3139688" cy="3872174"/>
          </a:xfrm>
          <a:blipFill rotWithShape="0">
            <a:blip r:embed="rId3" cstate="screen">
              <a:extLst>
                <a:ext uri="{28A0092B-C50C-407E-A947-70E740481C1C}">
                  <a14:useLocalDpi xmlns:a14="http://schemas.microsoft.com/office/drawing/2010/main"/>
                </a:ext>
              </a:extLst>
            </a:blip>
            <a:srcRect/>
            <a:stretch>
              <a:fillRect/>
            </a:stretch>
          </a:blipFill>
        </p:spPr>
      </p:pic>
      <p:sp>
        <p:nvSpPr>
          <p:cNvPr id="2" name="Rectángulo 1">
            <a:extLst>
              <a:ext uri="{FF2B5EF4-FFF2-40B4-BE49-F238E27FC236}">
                <a16:creationId xmlns:a16="http://schemas.microsoft.com/office/drawing/2014/main" id="{09970302-F54E-45EF-AFC6-B9DDA06A8EEB}"/>
              </a:ext>
            </a:extLst>
          </p:cNvPr>
          <p:cNvSpPr/>
          <p:nvPr/>
        </p:nvSpPr>
        <p:spPr>
          <a:xfrm>
            <a:off x="657225" y="3611282"/>
            <a:ext cx="6096000" cy="461665"/>
          </a:xfrm>
          <a:prstGeom prst="rect">
            <a:avLst/>
          </a:prstGeom>
        </p:spPr>
        <p:txBody>
          <a:bodyPr>
            <a:spAutoFit/>
          </a:bodyPr>
          <a:lstStyle/>
          <a:p>
            <a:endParaRPr lang="es-ES" sz="2400" dirty="0"/>
          </a:p>
        </p:txBody>
      </p:sp>
    </p:spTree>
    <p:extLst>
      <p:ext uri="{BB962C8B-B14F-4D97-AF65-F5344CB8AC3E}">
        <p14:creationId xmlns:p14="http://schemas.microsoft.com/office/powerpoint/2010/main" val="4285392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F1BCE5-CF45-9BCE-9905-8E376F7BC67D}"/>
              </a:ext>
            </a:extLst>
          </p:cNvPr>
          <p:cNvSpPr>
            <a:spLocks noGrp="1"/>
          </p:cNvSpPr>
          <p:nvPr>
            <p:ph type="title"/>
          </p:nvPr>
        </p:nvSpPr>
        <p:spPr>
          <a:xfrm>
            <a:off x="361480" y="824277"/>
            <a:ext cx="11942815" cy="656223"/>
          </a:xfrm>
        </p:spPr>
        <p:txBody>
          <a:bodyPr/>
          <a:lstStyle/>
          <a:p>
            <a:r>
              <a:rPr lang="en-US" altLang="zh-CN" dirty="0"/>
              <a:t>¿</a:t>
            </a:r>
            <a:r>
              <a:rPr lang="en-US" altLang="zh-CN" dirty="0" err="1"/>
              <a:t>Cuáles</a:t>
            </a:r>
            <a:r>
              <a:rPr lang="en-US" altLang="zh-CN" dirty="0"/>
              <a:t> son las </a:t>
            </a:r>
            <a:r>
              <a:rPr lang="en-US" altLang="zh-CN" dirty="0" err="1"/>
              <a:t>principales</a:t>
            </a:r>
            <a:r>
              <a:rPr lang="en-US" altLang="zh-CN" dirty="0"/>
              <a:t> </a:t>
            </a:r>
            <a:r>
              <a:rPr lang="en-US" altLang="zh-CN" dirty="0" err="1"/>
              <a:t>características</a:t>
            </a:r>
            <a:r>
              <a:rPr lang="en-US" altLang="zh-CN" dirty="0"/>
              <a:t> de un ERP?</a:t>
            </a:r>
            <a:endParaRPr lang="en-US" dirty="0"/>
          </a:p>
        </p:txBody>
      </p:sp>
      <p:sp>
        <p:nvSpPr>
          <p:cNvPr id="4" name="Content Placeholder 3">
            <a:extLst>
              <a:ext uri="{FF2B5EF4-FFF2-40B4-BE49-F238E27FC236}">
                <a16:creationId xmlns:a16="http://schemas.microsoft.com/office/drawing/2014/main" id="{6810CF5C-547D-33A5-D727-42704181C6CB}"/>
              </a:ext>
            </a:extLst>
          </p:cNvPr>
          <p:cNvSpPr>
            <a:spLocks noGrp="1"/>
          </p:cNvSpPr>
          <p:nvPr>
            <p:ph sz="quarter" idx="18"/>
          </p:nvPr>
        </p:nvSpPr>
        <p:spPr>
          <a:xfrm>
            <a:off x="361480" y="2143430"/>
            <a:ext cx="7206305" cy="4196038"/>
          </a:xfrm>
        </p:spPr>
        <p:txBody>
          <a:bodyPr lIns="0" tIns="0" rIns="0" bIns="0">
            <a:noAutofit/>
          </a:bodyPr>
          <a:lstStyle/>
          <a:p>
            <a:r>
              <a:rPr lang="es-ES" sz="2000" dirty="0"/>
              <a:t>• Integración de procesos</a:t>
            </a:r>
          </a:p>
          <a:p>
            <a:r>
              <a:rPr lang="es-ES" sz="2000" dirty="0"/>
              <a:t>• Base de datos centralizada</a:t>
            </a:r>
          </a:p>
          <a:p>
            <a:r>
              <a:rPr lang="es-ES" sz="2000" dirty="0"/>
              <a:t>• Automatización de tareas</a:t>
            </a:r>
          </a:p>
          <a:p>
            <a:r>
              <a:rPr lang="es-ES" sz="2000" dirty="0"/>
              <a:t>• Acceso en tiempo real</a:t>
            </a:r>
          </a:p>
          <a:p>
            <a:pPr marL="342900" indent="-342900">
              <a:buFont typeface="Arial" panose="020B0604020202020204" pitchFamily="34" charset="0"/>
              <a:buChar char="•"/>
            </a:pPr>
            <a:r>
              <a:rPr lang="es-ES" sz="2000" dirty="0"/>
              <a:t>Modularidad</a:t>
            </a:r>
          </a:p>
          <a:p>
            <a:pPr marL="342900" indent="-342900">
              <a:buFont typeface="Arial" panose="020B0604020202020204" pitchFamily="34" charset="0"/>
              <a:buChar char="•"/>
            </a:pPr>
            <a:r>
              <a:rPr lang="es-ES" sz="2000" dirty="0"/>
              <a:t>Adaptación </a:t>
            </a:r>
          </a:p>
          <a:p>
            <a:pPr marL="342900" indent="-342900">
              <a:buFont typeface="Arial" panose="020B0604020202020204" pitchFamily="34" charset="0"/>
              <a:buChar char="•"/>
            </a:pPr>
            <a:r>
              <a:rPr lang="es-ES" sz="2000" dirty="0"/>
              <a:t>Seguridad</a:t>
            </a:r>
          </a:p>
        </p:txBody>
      </p:sp>
      <p:pic>
        <p:nvPicPr>
          <p:cNvPr id="2" name="Imagen 1">
            <a:extLst>
              <a:ext uri="{FF2B5EF4-FFF2-40B4-BE49-F238E27FC236}">
                <a16:creationId xmlns:a16="http://schemas.microsoft.com/office/drawing/2014/main" id="{73D42CD0-9866-4894-922D-FCDA66E10BDD}"/>
              </a:ext>
            </a:extLst>
          </p:cNvPr>
          <p:cNvPicPr>
            <a:picLocks noChangeAspect="1"/>
          </p:cNvPicPr>
          <p:nvPr/>
        </p:nvPicPr>
        <p:blipFill>
          <a:blip r:embed="rId2"/>
          <a:stretch>
            <a:fillRect/>
          </a:stretch>
        </p:blipFill>
        <p:spPr>
          <a:xfrm>
            <a:off x="5173227" y="1480500"/>
            <a:ext cx="6134100" cy="5324475"/>
          </a:xfrm>
          <a:prstGeom prst="rect">
            <a:avLst/>
          </a:prstGeom>
        </p:spPr>
      </p:pic>
    </p:spTree>
    <p:extLst>
      <p:ext uri="{BB962C8B-B14F-4D97-AF65-F5344CB8AC3E}">
        <p14:creationId xmlns:p14="http://schemas.microsoft.com/office/powerpoint/2010/main" val="2201048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3326835855"/>
              </p:ext>
            </p:extLst>
          </p:nvPr>
        </p:nvGraphicFramePr>
        <p:xfrm>
          <a:off x="844001" y="886783"/>
          <a:ext cx="10503999" cy="377952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r>
                        <a:rPr lang="en-US" sz="3600" dirty="0">
                          <a:solidFill>
                            <a:schemeClr val="tx1"/>
                          </a:solidFill>
                        </a:rPr>
                        <a:t>¿</a:t>
                      </a:r>
                      <a:r>
                        <a:rPr lang="en-US" sz="3600" dirty="0" err="1">
                          <a:solidFill>
                            <a:schemeClr val="tx1"/>
                          </a:solidFill>
                        </a:rPr>
                        <a:t>Qué</a:t>
                      </a:r>
                      <a:r>
                        <a:rPr lang="en-US" sz="3600" dirty="0">
                          <a:solidFill>
                            <a:schemeClr val="tx1"/>
                          </a:solidFill>
                        </a:rPr>
                        <a:t> es un CRM?</a:t>
                      </a:r>
                      <a:endParaRPr lang="es-ES" sz="3600" dirty="0">
                        <a:solidFill>
                          <a:schemeClr val="tx1"/>
                        </a:solidFill>
                      </a:endParaRPr>
                    </a:p>
                  </a:txBody>
                  <a:tcPr/>
                </a:tc>
                <a:extLst>
                  <a:ext uri="{0D108BD9-81ED-4DB2-BD59-A6C34878D82A}">
                    <a16:rowId xmlns:a16="http://schemas.microsoft.com/office/drawing/2014/main" val="4199521299"/>
                  </a:ext>
                </a:extLst>
              </a:tr>
              <a:tr h="2473344">
                <a:tc>
                  <a:txBody>
                    <a:bodyPr/>
                    <a:lstStyle/>
                    <a:p>
                      <a:endParaRPr lang="es-ES" sz="2000" kern="1200" dirty="0">
                        <a:solidFill>
                          <a:schemeClr val="dk1"/>
                        </a:solidFill>
                        <a:effectLst/>
                        <a:latin typeface="+mn-lt"/>
                        <a:ea typeface="+mn-ea"/>
                        <a:cs typeface="+mn-cs"/>
                      </a:endParaRPr>
                    </a:p>
                    <a:p>
                      <a:r>
                        <a:rPr lang="es-ES" sz="2000" b="1" kern="1200" dirty="0">
                          <a:solidFill>
                            <a:schemeClr val="dk1"/>
                          </a:solidFill>
                          <a:effectLst/>
                          <a:latin typeface="+mn-lt"/>
                          <a:ea typeface="+mn-ea"/>
                          <a:cs typeface="+mn-cs"/>
                        </a:rPr>
                        <a:t>Un sistema CRM (“</a:t>
                      </a:r>
                      <a:r>
                        <a:rPr lang="es-ES" sz="2000" b="1" kern="1200" dirty="0" err="1">
                          <a:solidFill>
                            <a:schemeClr val="dk1"/>
                          </a:solidFill>
                          <a:effectLst/>
                          <a:latin typeface="+mn-lt"/>
                          <a:ea typeface="+mn-ea"/>
                          <a:cs typeface="+mn-cs"/>
                        </a:rPr>
                        <a:t>Customer</a:t>
                      </a:r>
                      <a:r>
                        <a:rPr lang="es-ES" sz="2000" b="1" kern="1200" dirty="0">
                          <a:solidFill>
                            <a:schemeClr val="dk1"/>
                          </a:solidFill>
                          <a:effectLst/>
                          <a:latin typeface="+mn-lt"/>
                          <a:ea typeface="+mn-ea"/>
                          <a:cs typeface="+mn-cs"/>
                        </a:rPr>
                        <a:t> </a:t>
                      </a:r>
                      <a:r>
                        <a:rPr lang="es-ES" sz="2000" b="1" kern="1200" dirty="0" err="1">
                          <a:solidFill>
                            <a:schemeClr val="dk1"/>
                          </a:solidFill>
                          <a:effectLst/>
                          <a:latin typeface="+mn-lt"/>
                          <a:ea typeface="+mn-ea"/>
                          <a:cs typeface="+mn-cs"/>
                        </a:rPr>
                        <a:t>Relationship</a:t>
                      </a:r>
                      <a:r>
                        <a:rPr lang="es-ES" sz="2000" b="1" kern="1200" dirty="0">
                          <a:solidFill>
                            <a:schemeClr val="dk1"/>
                          </a:solidFill>
                          <a:effectLst/>
                          <a:latin typeface="+mn-lt"/>
                          <a:ea typeface="+mn-ea"/>
                          <a:cs typeface="+mn-cs"/>
                        </a:rPr>
                        <a:t> Management”) </a:t>
                      </a:r>
                      <a:r>
                        <a:rPr lang="es-ES" sz="2000" kern="1200" dirty="0">
                          <a:solidFill>
                            <a:schemeClr val="dk1"/>
                          </a:solidFill>
                          <a:effectLst/>
                          <a:latin typeface="+mn-lt"/>
                          <a:ea typeface="+mn-ea"/>
                          <a:cs typeface="+mn-cs"/>
                        </a:rPr>
                        <a:t>es un sistema que gestiona las relaciones con los clientes. </a:t>
                      </a:r>
                      <a:r>
                        <a:rPr lang="es-ES" sz="2000" b="0" i="0" kern="1200" dirty="0">
                          <a:solidFill>
                            <a:schemeClr val="dk1"/>
                          </a:solidFill>
                          <a:effectLst/>
                          <a:latin typeface="+mn-lt"/>
                          <a:ea typeface="+mn-ea"/>
                          <a:cs typeface="+mn-cs"/>
                        </a:rPr>
                        <a:t>Permite a las empresas centralizar y organizar todas las interacciones con sus clientes </a:t>
                      </a:r>
                    </a:p>
                    <a:p>
                      <a:endParaRPr lang="es-ES" sz="2000" kern="1200" dirty="0">
                        <a:solidFill>
                          <a:schemeClr val="dk1"/>
                        </a:solidFill>
                        <a:effectLst/>
                        <a:latin typeface="+mn-lt"/>
                        <a:ea typeface="+mn-ea"/>
                        <a:cs typeface="+mn-cs"/>
                      </a:endParaRPr>
                    </a:p>
                    <a:p>
                      <a:r>
                        <a:rPr lang="es-ES" sz="2000" kern="1200" dirty="0">
                          <a:solidFill>
                            <a:schemeClr val="dk1"/>
                          </a:solidFill>
                          <a:effectLst/>
                          <a:latin typeface="+mn-lt"/>
                          <a:ea typeface="+mn-ea"/>
                          <a:cs typeface="+mn-cs"/>
                        </a:rPr>
                        <a:t>Este software facilita la automatización de procesos tales como gestión de datos de clientes, gestión y seguimiento de ventas, gestión y seguimiento de campañas,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2400" dirty="0"/>
                    </a:p>
                    <a:p>
                      <a:endParaRPr lang="es-ES" sz="36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spTree>
    <p:extLst>
      <p:ext uri="{BB962C8B-B14F-4D97-AF65-F5344CB8AC3E}">
        <p14:creationId xmlns:p14="http://schemas.microsoft.com/office/powerpoint/2010/main" val="61830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6135624" cy="896474"/>
          </a:xfrm>
        </p:spPr>
        <p:txBody>
          <a:bodyPr/>
          <a:lstStyle/>
          <a:p>
            <a:r>
              <a:rPr lang="en-US" dirty="0" err="1"/>
              <a:t>Objetivos</a:t>
            </a:r>
            <a:r>
              <a:rPr lang="en-US" dirty="0"/>
              <a:t> del </a:t>
            </a:r>
            <a:r>
              <a:rPr lang="en-US" dirty="0" err="1"/>
              <a:t>tema</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6241267" cy="3157929"/>
          </a:xfrm>
        </p:spPr>
        <p:txBody>
          <a:bodyPr lIns="0" tIns="0" rIns="0" bIns="0">
            <a:noAutofit/>
          </a:bodyPr>
          <a:lstStyle/>
          <a:p>
            <a:r>
              <a:rPr lang="es-ES" sz="2800" dirty="0"/>
              <a:t>1. Sistemas de Gestión Empresarial </a:t>
            </a:r>
          </a:p>
          <a:p>
            <a:r>
              <a:rPr lang="es-ES" sz="2800" dirty="0"/>
              <a:t>2. Qué es un ERP</a:t>
            </a:r>
          </a:p>
          <a:p>
            <a:r>
              <a:rPr lang="es-ES" sz="2800" dirty="0"/>
              <a:t>3. Diferencias ERP, CRM y BI</a:t>
            </a:r>
          </a:p>
          <a:p>
            <a:r>
              <a:rPr lang="es-ES" sz="2800" dirty="0"/>
              <a:t>4. Ventajas y Desventajas</a:t>
            </a:r>
          </a:p>
          <a:p>
            <a:r>
              <a:rPr lang="es-ES" sz="2800" dirty="0"/>
              <a:t>5. Importancia en la empresa. </a:t>
            </a:r>
          </a:p>
          <a:p>
            <a:r>
              <a:rPr lang="es-ES" sz="2800" dirty="0"/>
              <a:t>6. Principales ERP del mercado</a:t>
            </a:r>
          </a:p>
          <a:p>
            <a:r>
              <a:rPr lang="es-ES" sz="2800" dirty="0"/>
              <a:t>7. Licencias de ERP</a:t>
            </a:r>
          </a:p>
        </p:txBody>
      </p:sp>
      <p:pic>
        <p:nvPicPr>
          <p:cNvPr id="14" name="Picture Placeholder 13" descr="Two people collaborating at a computer.">
            <a:extLst>
              <a:ext uri="{FF2B5EF4-FFF2-40B4-BE49-F238E27FC236}">
                <a16:creationId xmlns:a16="http://schemas.microsoft.com/office/drawing/2014/main" id="{4A5C565C-5FD3-821D-1BF8-583E98BD9765}"/>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41" r="41"/>
          <a:stretch/>
        </p:blipFill>
        <p:spPr>
          <a:xfrm>
            <a:off x="7300452" y="831918"/>
            <a:ext cx="4006875" cy="5194161"/>
          </a:xfrm>
        </p:spPr>
      </p:pic>
    </p:spTree>
    <p:extLst>
      <p:ext uri="{BB962C8B-B14F-4D97-AF65-F5344CB8AC3E}">
        <p14:creationId xmlns:p14="http://schemas.microsoft.com/office/powerpoint/2010/main" val="2859168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5" y="436419"/>
            <a:ext cx="7460079" cy="980006"/>
          </a:xfrm>
        </p:spPr>
        <p:txBody>
          <a:bodyPr vert="horz" lIns="0" tIns="0" rIns="0" bIns="0" rtlCol="0" anchor="b">
            <a:noAutofit/>
          </a:bodyPr>
          <a:lstStyle/>
          <a:p>
            <a:r>
              <a:rPr lang="en-US" altLang="zh-CN" sz="4000" dirty="0" err="1"/>
              <a:t>Características</a:t>
            </a:r>
            <a:r>
              <a:rPr lang="en-US" altLang="zh-CN" sz="4000" dirty="0"/>
              <a:t> de un CRM</a:t>
            </a:r>
            <a:endParaRPr lang="x-none" sz="4000" dirty="0"/>
          </a:p>
        </p:txBody>
      </p:sp>
      <p:sp>
        <p:nvSpPr>
          <p:cNvPr id="7" name="Marcador de texto 6">
            <a:extLst>
              <a:ext uri="{FF2B5EF4-FFF2-40B4-BE49-F238E27FC236}">
                <a16:creationId xmlns:a16="http://schemas.microsoft.com/office/drawing/2014/main" id="{916F98CA-5B3C-48CA-A781-4D13C4262F82}"/>
              </a:ext>
            </a:extLst>
          </p:cNvPr>
          <p:cNvSpPr>
            <a:spLocks noGrp="1"/>
          </p:cNvSpPr>
          <p:nvPr>
            <p:ph type="body" sz="quarter" idx="17"/>
          </p:nvPr>
        </p:nvSpPr>
        <p:spPr/>
        <p:txBody>
          <a:bodyPr/>
          <a:lstStyle/>
          <a:p>
            <a:endParaRPr lang="es-ES" dirty="0"/>
          </a:p>
        </p:txBody>
      </p:sp>
      <p:sp>
        <p:nvSpPr>
          <p:cNvPr id="8" name="Rectángulo 7">
            <a:extLst>
              <a:ext uri="{FF2B5EF4-FFF2-40B4-BE49-F238E27FC236}">
                <a16:creationId xmlns:a16="http://schemas.microsoft.com/office/drawing/2014/main" id="{BDFBB7B1-54B2-41AE-ADF4-419937C55036}"/>
              </a:ext>
            </a:extLst>
          </p:cNvPr>
          <p:cNvSpPr/>
          <p:nvPr/>
        </p:nvSpPr>
        <p:spPr>
          <a:xfrm>
            <a:off x="657225" y="1734500"/>
            <a:ext cx="9625764" cy="1569660"/>
          </a:xfrm>
          <a:prstGeom prst="rect">
            <a:avLst/>
          </a:prstGeom>
        </p:spPr>
        <p:txBody>
          <a:bodyPr wrap="square">
            <a:spAutoFit/>
          </a:bodyPr>
          <a:lstStyle/>
          <a:p>
            <a:pPr marL="285750" lvl="0" indent="-285750">
              <a:buFont typeface="Arial" panose="020B0604020202020204" pitchFamily="34" charset="0"/>
              <a:buChar char="•"/>
              <a:defRPr/>
            </a:pPr>
            <a:r>
              <a:rPr lang="es-ES" sz="2400" dirty="0">
                <a:solidFill>
                  <a:schemeClr val="dk1"/>
                </a:solidFill>
              </a:rPr>
              <a:t>Centralización de datos, </a:t>
            </a:r>
          </a:p>
          <a:p>
            <a:pPr marL="285750" lvl="0" indent="-285750">
              <a:buFont typeface="Arial" panose="020B0604020202020204" pitchFamily="34" charset="0"/>
              <a:buChar char="•"/>
              <a:defRPr/>
            </a:pPr>
            <a:r>
              <a:rPr lang="es-ES" sz="2400" dirty="0">
                <a:solidFill>
                  <a:schemeClr val="dk1"/>
                </a:solidFill>
              </a:rPr>
              <a:t>La automatización de tareas, </a:t>
            </a:r>
          </a:p>
          <a:p>
            <a:pPr marL="285750" lvl="0" indent="-285750">
              <a:buFont typeface="Arial" panose="020B0604020202020204" pitchFamily="34" charset="0"/>
              <a:buChar char="•"/>
              <a:defRPr/>
            </a:pPr>
            <a:r>
              <a:rPr lang="es-ES" sz="2400" dirty="0">
                <a:solidFill>
                  <a:schemeClr val="dk1"/>
                </a:solidFill>
              </a:rPr>
              <a:t>La segmentación de clientes</a:t>
            </a:r>
          </a:p>
          <a:p>
            <a:pPr marL="285750" lvl="0" indent="-285750">
              <a:buFont typeface="Arial" panose="020B0604020202020204" pitchFamily="34" charset="0"/>
              <a:buChar char="•"/>
              <a:defRPr/>
            </a:pPr>
            <a:r>
              <a:rPr lang="es-ES" sz="2400" dirty="0">
                <a:solidFill>
                  <a:schemeClr val="dk1"/>
                </a:solidFill>
              </a:rPr>
              <a:t>La capacidad de realizar análisis e informes</a:t>
            </a:r>
          </a:p>
        </p:txBody>
      </p:sp>
      <p:pic>
        <p:nvPicPr>
          <p:cNvPr id="6" name="Imagen 5">
            <a:extLst>
              <a:ext uri="{FF2B5EF4-FFF2-40B4-BE49-F238E27FC236}">
                <a16:creationId xmlns:a16="http://schemas.microsoft.com/office/drawing/2014/main" id="{BFBDE282-2390-4B72-A7C2-179F8C3D27FF}"/>
              </a:ext>
            </a:extLst>
          </p:cNvPr>
          <p:cNvPicPr>
            <a:picLocks noChangeAspect="1"/>
          </p:cNvPicPr>
          <p:nvPr/>
        </p:nvPicPr>
        <p:blipFill>
          <a:blip r:embed="rId2"/>
          <a:stretch>
            <a:fillRect/>
          </a:stretch>
        </p:blipFill>
        <p:spPr>
          <a:xfrm>
            <a:off x="7138211" y="2595879"/>
            <a:ext cx="5053789" cy="4262121"/>
          </a:xfrm>
          <a:prstGeom prst="rect">
            <a:avLst/>
          </a:prstGeom>
        </p:spPr>
      </p:pic>
    </p:spTree>
    <p:extLst>
      <p:ext uri="{BB962C8B-B14F-4D97-AF65-F5344CB8AC3E}">
        <p14:creationId xmlns:p14="http://schemas.microsoft.com/office/powerpoint/2010/main" val="285335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1890223"/>
            <a:ext cx="11679154" cy="814865"/>
          </a:xfrm>
        </p:spPr>
        <p:txBody>
          <a:bodyPr vert="horz" lIns="0" tIns="0" rIns="0" bIns="0" rtlCol="0" anchor="b">
            <a:noAutofit/>
          </a:bodyPr>
          <a:lstStyle/>
          <a:p>
            <a:r>
              <a:rPr lang="en-US" altLang="zh-CN" sz="4000" dirty="0" err="1"/>
              <a:t>Ejercicio</a:t>
            </a:r>
            <a:r>
              <a:rPr lang="en-US" altLang="zh-CN" sz="4000" dirty="0"/>
              <a:t>. </a:t>
            </a:r>
            <a:br>
              <a:rPr lang="en-US" altLang="zh-CN" sz="4000" dirty="0"/>
            </a:br>
            <a:r>
              <a:rPr lang="en-US" altLang="zh-CN" sz="3600" dirty="0"/>
              <a:t>¿</a:t>
            </a:r>
            <a:r>
              <a:rPr lang="en-US" altLang="zh-CN" sz="3600" dirty="0" err="1"/>
              <a:t>Cuáles</a:t>
            </a:r>
            <a:r>
              <a:rPr lang="en-US" altLang="zh-CN" sz="3600" dirty="0"/>
              <a:t> son los principals CRM del Mercado actual?</a:t>
            </a:r>
            <a:endParaRPr lang="x-none" sz="36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052312" y="2833425"/>
            <a:ext cx="3139688" cy="3872174"/>
          </a:xfrm>
          <a:blipFill rotWithShape="0">
            <a:blip r:embed="rId3" cstate="screen">
              <a:extLst>
                <a:ext uri="{28A0092B-C50C-407E-A947-70E740481C1C}">
                  <a14:useLocalDpi xmlns:a14="http://schemas.microsoft.com/office/drawing/2010/main"/>
                </a:ext>
              </a:extLst>
            </a:blip>
            <a:srcRect/>
            <a:stretch>
              <a:fillRect/>
            </a:stretch>
          </a:blipFill>
        </p:spPr>
      </p:pic>
      <p:sp>
        <p:nvSpPr>
          <p:cNvPr id="2" name="Rectángulo 1">
            <a:extLst>
              <a:ext uri="{FF2B5EF4-FFF2-40B4-BE49-F238E27FC236}">
                <a16:creationId xmlns:a16="http://schemas.microsoft.com/office/drawing/2014/main" id="{09970302-F54E-45EF-AFC6-B9DDA06A8EEB}"/>
              </a:ext>
            </a:extLst>
          </p:cNvPr>
          <p:cNvSpPr/>
          <p:nvPr/>
        </p:nvSpPr>
        <p:spPr>
          <a:xfrm>
            <a:off x="657225" y="3611282"/>
            <a:ext cx="6096000" cy="461665"/>
          </a:xfrm>
          <a:prstGeom prst="rect">
            <a:avLst/>
          </a:prstGeom>
        </p:spPr>
        <p:txBody>
          <a:bodyPr>
            <a:spAutoFit/>
          </a:bodyPr>
          <a:lstStyle/>
          <a:p>
            <a:endParaRPr lang="es-ES" sz="2400" dirty="0"/>
          </a:p>
        </p:txBody>
      </p:sp>
    </p:spTree>
    <p:extLst>
      <p:ext uri="{BB962C8B-B14F-4D97-AF65-F5344CB8AC3E}">
        <p14:creationId xmlns:p14="http://schemas.microsoft.com/office/powerpoint/2010/main" val="590864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5" y="436419"/>
            <a:ext cx="7460079" cy="980006"/>
          </a:xfrm>
        </p:spPr>
        <p:txBody>
          <a:bodyPr vert="horz" lIns="0" tIns="0" rIns="0" bIns="0" rtlCol="0" anchor="b">
            <a:noAutofit/>
          </a:bodyPr>
          <a:lstStyle/>
          <a:p>
            <a:r>
              <a:rPr lang="en-US" altLang="zh-CN" sz="4000" dirty="0" err="1"/>
              <a:t>Principales</a:t>
            </a:r>
            <a:r>
              <a:rPr lang="en-US" altLang="zh-CN" sz="4000" dirty="0"/>
              <a:t> CRM del </a:t>
            </a:r>
            <a:r>
              <a:rPr lang="en-US" altLang="zh-CN" sz="4000" dirty="0" err="1"/>
              <a:t>mercado</a:t>
            </a:r>
            <a:endParaRPr lang="x-none" sz="4000" dirty="0"/>
          </a:p>
        </p:txBody>
      </p:sp>
      <p:sp>
        <p:nvSpPr>
          <p:cNvPr id="7" name="Marcador de texto 6">
            <a:extLst>
              <a:ext uri="{FF2B5EF4-FFF2-40B4-BE49-F238E27FC236}">
                <a16:creationId xmlns:a16="http://schemas.microsoft.com/office/drawing/2014/main" id="{916F98CA-5B3C-48CA-A781-4D13C4262F82}"/>
              </a:ext>
            </a:extLst>
          </p:cNvPr>
          <p:cNvSpPr>
            <a:spLocks noGrp="1"/>
          </p:cNvSpPr>
          <p:nvPr>
            <p:ph type="body" sz="quarter" idx="17"/>
          </p:nvPr>
        </p:nvSpPr>
        <p:spPr/>
        <p:txBody>
          <a:bodyPr/>
          <a:lstStyle/>
          <a:p>
            <a:endParaRPr lang="es-ES" dirty="0"/>
          </a:p>
        </p:txBody>
      </p:sp>
      <p:pic>
        <p:nvPicPr>
          <p:cNvPr id="2" name="Imagen 1">
            <a:extLst>
              <a:ext uri="{FF2B5EF4-FFF2-40B4-BE49-F238E27FC236}">
                <a16:creationId xmlns:a16="http://schemas.microsoft.com/office/drawing/2014/main" id="{349CD545-5254-4F93-AC2E-DB1CE48F9F8A}"/>
              </a:ext>
            </a:extLst>
          </p:cNvPr>
          <p:cNvPicPr>
            <a:picLocks noChangeAspect="1"/>
          </p:cNvPicPr>
          <p:nvPr/>
        </p:nvPicPr>
        <p:blipFill>
          <a:blip r:embed="rId2"/>
          <a:stretch>
            <a:fillRect/>
          </a:stretch>
        </p:blipFill>
        <p:spPr>
          <a:xfrm>
            <a:off x="1125415" y="1510209"/>
            <a:ext cx="8745415" cy="5163822"/>
          </a:xfrm>
          <a:prstGeom prst="rect">
            <a:avLst/>
          </a:prstGeom>
        </p:spPr>
      </p:pic>
    </p:spTree>
    <p:extLst>
      <p:ext uri="{BB962C8B-B14F-4D97-AF65-F5344CB8AC3E}">
        <p14:creationId xmlns:p14="http://schemas.microsoft.com/office/powerpoint/2010/main" val="2021374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5" y="436419"/>
            <a:ext cx="9705975" cy="980006"/>
          </a:xfrm>
        </p:spPr>
        <p:txBody>
          <a:bodyPr vert="horz" lIns="0" tIns="0" rIns="0" bIns="0" rtlCol="0" anchor="b">
            <a:noAutofit/>
          </a:bodyPr>
          <a:lstStyle/>
          <a:p>
            <a:r>
              <a:rPr lang="en-US" altLang="zh-CN" sz="4000" dirty="0" err="1"/>
              <a:t>Principales</a:t>
            </a:r>
            <a:r>
              <a:rPr lang="en-US" altLang="zh-CN" sz="4000" dirty="0"/>
              <a:t> CRM del Mercado. Sales force</a:t>
            </a:r>
            <a:endParaRPr lang="x-none" sz="4000" dirty="0"/>
          </a:p>
        </p:txBody>
      </p:sp>
      <p:sp>
        <p:nvSpPr>
          <p:cNvPr id="7" name="Marcador de texto 6">
            <a:extLst>
              <a:ext uri="{FF2B5EF4-FFF2-40B4-BE49-F238E27FC236}">
                <a16:creationId xmlns:a16="http://schemas.microsoft.com/office/drawing/2014/main" id="{916F98CA-5B3C-48CA-A781-4D13C4262F82}"/>
              </a:ext>
            </a:extLst>
          </p:cNvPr>
          <p:cNvSpPr>
            <a:spLocks noGrp="1"/>
          </p:cNvSpPr>
          <p:nvPr>
            <p:ph type="body" sz="quarter" idx="17"/>
          </p:nvPr>
        </p:nvSpPr>
        <p:spPr/>
        <p:txBody>
          <a:bodyPr/>
          <a:lstStyle/>
          <a:p>
            <a:endParaRPr lang="es-ES" dirty="0"/>
          </a:p>
        </p:txBody>
      </p:sp>
      <p:pic>
        <p:nvPicPr>
          <p:cNvPr id="3074" name="Picture 2" descr="Salesforce Platform para el desarrollo de aplicaciones | Salesforce">
            <a:extLst>
              <a:ext uri="{FF2B5EF4-FFF2-40B4-BE49-F238E27FC236}">
                <a16:creationId xmlns:a16="http://schemas.microsoft.com/office/drawing/2014/main" id="{5C4E0DC9-A5D9-4B51-9212-68056343E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50" y="773723"/>
            <a:ext cx="11451370" cy="644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5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M-ERP">
            <a:extLst>
              <a:ext uri="{FF2B5EF4-FFF2-40B4-BE49-F238E27FC236}">
                <a16:creationId xmlns:a16="http://schemas.microsoft.com/office/drawing/2014/main" id="{8962697F-8D38-4E63-B8DB-6A9BB1B5E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936" y="-234449"/>
            <a:ext cx="8241064" cy="73268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C66A163A-5CE7-4D72-8769-83EDD85E22F6}"/>
              </a:ext>
            </a:extLst>
          </p:cNvPr>
          <p:cNvSpPr/>
          <p:nvPr/>
        </p:nvSpPr>
        <p:spPr>
          <a:xfrm>
            <a:off x="593557" y="582066"/>
            <a:ext cx="6096000" cy="5693866"/>
          </a:xfrm>
          <a:prstGeom prst="rect">
            <a:avLst/>
          </a:prstGeom>
        </p:spPr>
        <p:txBody>
          <a:bodyPr>
            <a:spAutoFit/>
          </a:bodyPr>
          <a:lstStyle/>
          <a:p>
            <a:r>
              <a:rPr lang="es-ES" sz="2800" b="1" dirty="0"/>
              <a:t>ERP</a:t>
            </a:r>
          </a:p>
          <a:p>
            <a:r>
              <a:rPr lang="es-ES" sz="2800" dirty="0"/>
              <a:t>• Finanzas</a:t>
            </a:r>
          </a:p>
          <a:p>
            <a:r>
              <a:rPr lang="es-ES" sz="2800" dirty="0"/>
              <a:t>• Compras</a:t>
            </a:r>
          </a:p>
          <a:p>
            <a:r>
              <a:rPr lang="es-ES" sz="2800" dirty="0"/>
              <a:t>• Producción</a:t>
            </a:r>
          </a:p>
          <a:p>
            <a:r>
              <a:rPr lang="es-ES" sz="2800" dirty="0"/>
              <a:t>• Logística</a:t>
            </a:r>
          </a:p>
          <a:p>
            <a:r>
              <a:rPr lang="es-ES" sz="2800" dirty="0"/>
              <a:t>• RRHH</a:t>
            </a:r>
          </a:p>
          <a:p>
            <a:endParaRPr lang="es-ES" sz="2800" dirty="0"/>
          </a:p>
          <a:p>
            <a:endParaRPr lang="es-ES" sz="2800" dirty="0"/>
          </a:p>
          <a:p>
            <a:r>
              <a:rPr lang="es-ES" sz="2800" b="1" dirty="0"/>
              <a:t>CRM</a:t>
            </a:r>
          </a:p>
          <a:p>
            <a:r>
              <a:rPr lang="es-ES" sz="2800" dirty="0"/>
              <a:t>• Gestión de clientes</a:t>
            </a:r>
          </a:p>
          <a:p>
            <a:r>
              <a:rPr lang="es-ES" sz="2800" dirty="0"/>
              <a:t>• Marketing</a:t>
            </a:r>
          </a:p>
          <a:p>
            <a:r>
              <a:rPr lang="es-ES" sz="2800" dirty="0"/>
              <a:t>• Ventas</a:t>
            </a:r>
          </a:p>
          <a:p>
            <a:r>
              <a:rPr lang="es-ES" sz="2800" dirty="0"/>
              <a:t>• Servicio postventa</a:t>
            </a:r>
          </a:p>
        </p:txBody>
      </p:sp>
    </p:spTree>
    <p:extLst>
      <p:ext uri="{BB962C8B-B14F-4D97-AF65-F5344CB8AC3E}">
        <p14:creationId xmlns:p14="http://schemas.microsoft.com/office/powerpoint/2010/main" val="245712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3982931666"/>
              </p:ext>
            </p:extLst>
          </p:nvPr>
        </p:nvGraphicFramePr>
        <p:xfrm>
          <a:off x="860042" y="854699"/>
          <a:ext cx="10503999" cy="341376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r>
                        <a:rPr lang="en-US" sz="3600" dirty="0">
                          <a:solidFill>
                            <a:schemeClr val="tx1"/>
                          </a:solidFill>
                        </a:rPr>
                        <a:t>¿</a:t>
                      </a:r>
                      <a:r>
                        <a:rPr lang="en-US" sz="3600" dirty="0" err="1">
                          <a:solidFill>
                            <a:schemeClr val="tx1"/>
                          </a:solidFill>
                        </a:rPr>
                        <a:t>Qué</a:t>
                      </a:r>
                      <a:r>
                        <a:rPr lang="en-US" sz="3600" dirty="0">
                          <a:solidFill>
                            <a:schemeClr val="tx1"/>
                          </a:solidFill>
                        </a:rPr>
                        <a:t> es BI?</a:t>
                      </a:r>
                      <a:endParaRPr lang="es-ES" sz="3600" dirty="0">
                        <a:solidFill>
                          <a:schemeClr val="tx1"/>
                        </a:solidFill>
                      </a:endParaRPr>
                    </a:p>
                  </a:txBody>
                  <a:tcPr/>
                </a:tc>
                <a:extLst>
                  <a:ext uri="{0D108BD9-81ED-4DB2-BD59-A6C34878D82A}">
                    <a16:rowId xmlns:a16="http://schemas.microsoft.com/office/drawing/2014/main" val="4199521299"/>
                  </a:ext>
                </a:extLst>
              </a:tr>
              <a:tr h="2473344">
                <a:tc>
                  <a:txBody>
                    <a:bodyPr/>
                    <a:lstStyle/>
                    <a:p>
                      <a:r>
                        <a:rPr lang="es-ES" sz="2000" b="0" i="0" kern="1200" dirty="0">
                          <a:solidFill>
                            <a:schemeClr val="dk1"/>
                          </a:solidFill>
                          <a:effectLst/>
                          <a:latin typeface="+mn-lt"/>
                          <a:ea typeface="+mn-ea"/>
                          <a:cs typeface="+mn-cs"/>
                        </a:rPr>
                        <a:t>Los sistemas de Business </a:t>
                      </a:r>
                      <a:r>
                        <a:rPr lang="es-ES" sz="2000" b="0" i="0" kern="1200" dirty="0" err="1">
                          <a:solidFill>
                            <a:schemeClr val="dk1"/>
                          </a:solidFill>
                          <a:effectLst/>
                          <a:latin typeface="+mn-lt"/>
                          <a:ea typeface="+mn-ea"/>
                          <a:cs typeface="+mn-cs"/>
                        </a:rPr>
                        <a:t>Intelligence</a:t>
                      </a:r>
                      <a:r>
                        <a:rPr lang="es-ES" sz="2000" b="0" i="0" kern="1200" dirty="0">
                          <a:solidFill>
                            <a:schemeClr val="dk1"/>
                          </a:solidFill>
                          <a:effectLst/>
                          <a:latin typeface="+mn-lt"/>
                          <a:ea typeface="+mn-ea"/>
                          <a:cs typeface="+mn-cs"/>
                        </a:rPr>
                        <a:t> (BI) son un conjunto de tecnologías, procesos y herramientas que permiten a las organizaciones recopilar, analizar y presentar datos históricos y actuales de forma organizada para transformarlos en información estratégica. </a:t>
                      </a:r>
                    </a:p>
                    <a:p>
                      <a:endParaRPr lang="es-ES" sz="2000" b="0" i="0" kern="1200" dirty="0">
                        <a:solidFill>
                          <a:schemeClr val="dk1"/>
                        </a:solidFill>
                        <a:effectLst/>
                        <a:latin typeface="+mn-lt"/>
                        <a:ea typeface="+mn-ea"/>
                        <a:cs typeface="+mn-cs"/>
                      </a:endParaRPr>
                    </a:p>
                    <a:p>
                      <a:r>
                        <a:rPr lang="es-ES" sz="2000" b="0" i="0" kern="1200" dirty="0">
                          <a:solidFill>
                            <a:schemeClr val="dk1"/>
                          </a:solidFill>
                          <a:effectLst/>
                          <a:latin typeface="+mn-lt"/>
                          <a:ea typeface="+mn-ea"/>
                          <a:cs typeface="+mn-cs"/>
                        </a:rPr>
                        <a:t>El objetivo es que los usuarios tomen decisiones más fundamentadas y mejoren el rendimiento del negocio, utilizando para ello informes, cuadros de mando (</a:t>
                      </a:r>
                      <a:r>
                        <a:rPr lang="es-ES" sz="2000" b="0" i="0" kern="1200" dirty="0" err="1">
                          <a:solidFill>
                            <a:schemeClr val="dk1"/>
                          </a:solidFill>
                          <a:effectLst/>
                          <a:latin typeface="+mn-lt"/>
                          <a:ea typeface="+mn-ea"/>
                          <a:cs typeface="+mn-cs"/>
                        </a:rPr>
                        <a:t>dashboards</a:t>
                      </a:r>
                      <a:r>
                        <a:rPr lang="es-ES" sz="2000" b="0" i="0" kern="1200" dirty="0">
                          <a:solidFill>
                            <a:schemeClr val="dk1"/>
                          </a:solidFill>
                          <a:effectLst/>
                          <a:latin typeface="+mn-lt"/>
                          <a:ea typeface="+mn-ea"/>
                          <a:cs typeface="+mn-cs"/>
                        </a:rPr>
                        <a:t>) y visualizaciones de dato</a:t>
                      </a:r>
                      <a:r>
                        <a:rPr lang="es-ES" sz="2000" kern="1200" dirty="0">
                          <a:solidFill>
                            <a:schemeClr val="dk1"/>
                          </a:solidFill>
                          <a:effectLst/>
                          <a:latin typeface="+mn-lt"/>
                          <a:ea typeface="+mn-ea"/>
                          <a:cs typeface="+mn-cs"/>
                        </a:rPr>
                        <a:t>.</a:t>
                      </a:r>
                    </a:p>
                    <a:p>
                      <a:endParaRPr lang="es-ES" sz="36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pic>
        <p:nvPicPr>
          <p:cNvPr id="28" name="Picture Placeholder 17" descr="Hand holding a pen over an open book">
            <a:extLst>
              <a:ext uri="{FF2B5EF4-FFF2-40B4-BE49-F238E27FC236}">
                <a16:creationId xmlns:a16="http://schemas.microsoft.com/office/drawing/2014/main" id="{83EE70B0-B3DC-417E-998D-228D0BD948D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624893" y="5391544"/>
            <a:ext cx="1446212" cy="1446213"/>
          </a:xfrm>
          <a:custGeom>
            <a:avLst/>
            <a:gdLst>
              <a:gd name="connsiteX0" fmla="*/ 722009 w 1446212"/>
              <a:gd name="connsiteY0" fmla="*/ 0 h 1446213"/>
              <a:gd name="connsiteX1" fmla="*/ 724204 w 1446212"/>
              <a:gd name="connsiteY1" fmla="*/ 0 h 1446213"/>
              <a:gd name="connsiteX2" fmla="*/ 1446212 w 1446212"/>
              <a:gd name="connsiteY2" fmla="*/ 722008 h 1446213"/>
              <a:gd name="connsiteX3" fmla="*/ 1446212 w 1446212"/>
              <a:gd name="connsiteY3" fmla="*/ 724205 h 1446213"/>
              <a:gd name="connsiteX4" fmla="*/ 724204 w 1446212"/>
              <a:gd name="connsiteY4" fmla="*/ 1446213 h 1446213"/>
              <a:gd name="connsiteX5" fmla="*/ 722009 w 1446212"/>
              <a:gd name="connsiteY5" fmla="*/ 1446213 h 1446213"/>
              <a:gd name="connsiteX6" fmla="*/ 0 w 1446212"/>
              <a:gd name="connsiteY6" fmla="*/ 724204 h 1446213"/>
              <a:gd name="connsiteX7" fmla="*/ 0 w 1446212"/>
              <a:gd name="connsiteY7" fmla="*/ 722009 h 14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212" h="1446213">
                <a:moveTo>
                  <a:pt x="722009" y="0"/>
                </a:moveTo>
                <a:lnTo>
                  <a:pt x="724204" y="0"/>
                </a:lnTo>
                <a:lnTo>
                  <a:pt x="1446212" y="722008"/>
                </a:lnTo>
                <a:lnTo>
                  <a:pt x="1446212" y="724205"/>
                </a:lnTo>
                <a:lnTo>
                  <a:pt x="724204" y="1446213"/>
                </a:lnTo>
                <a:lnTo>
                  <a:pt x="722009" y="1446213"/>
                </a:lnTo>
                <a:lnTo>
                  <a:pt x="0" y="724204"/>
                </a:lnTo>
                <a:lnTo>
                  <a:pt x="0" y="722009"/>
                </a:lnTo>
                <a:close/>
              </a:path>
            </a:pathLst>
          </a:custGeom>
        </p:spPr>
      </p:pic>
    </p:spTree>
    <p:extLst>
      <p:ext uri="{BB962C8B-B14F-4D97-AF65-F5344CB8AC3E}">
        <p14:creationId xmlns:p14="http://schemas.microsoft.com/office/powerpoint/2010/main" val="2199009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5" y="436419"/>
            <a:ext cx="7460079" cy="980006"/>
          </a:xfrm>
        </p:spPr>
        <p:txBody>
          <a:bodyPr vert="horz" lIns="0" tIns="0" rIns="0" bIns="0" rtlCol="0" anchor="b">
            <a:noAutofit/>
          </a:bodyPr>
          <a:lstStyle/>
          <a:p>
            <a:r>
              <a:rPr lang="en-US" altLang="zh-CN" sz="4000" dirty="0" err="1"/>
              <a:t>Características</a:t>
            </a:r>
            <a:r>
              <a:rPr lang="en-US" altLang="zh-CN" sz="4000" dirty="0"/>
              <a:t> de un BI</a:t>
            </a:r>
            <a:endParaRPr lang="x-none" sz="4000" dirty="0"/>
          </a:p>
        </p:txBody>
      </p:sp>
      <p:sp>
        <p:nvSpPr>
          <p:cNvPr id="6" name="Rectangle 5"/>
          <p:cNvSpPr/>
          <p:nvPr/>
        </p:nvSpPr>
        <p:spPr>
          <a:xfrm>
            <a:off x="637046" y="1683412"/>
            <a:ext cx="7090922" cy="5016758"/>
          </a:xfrm>
          <a:prstGeom prst="rect">
            <a:avLst/>
          </a:prstGeom>
        </p:spPr>
        <p:txBody>
          <a:bodyPr wrap="square">
            <a:spAutoFit/>
          </a:bodyPr>
          <a:lstStyle/>
          <a:p>
            <a:pPr>
              <a:buFont typeface="Arial"/>
              <a:buChar char="•"/>
            </a:pPr>
            <a:r>
              <a:rPr lang="es-ES_tradnl" sz="2000" b="1" dirty="0"/>
              <a:t>Integración de datos : </a:t>
            </a:r>
            <a:r>
              <a:rPr lang="es-ES_tradnl" sz="2000" dirty="0"/>
              <a:t>Toma la información de las diferentes áreas del ERP (ventas, compras, finanzas, inventario) y la unifica.</a:t>
            </a:r>
          </a:p>
          <a:p>
            <a:pPr>
              <a:buFont typeface="Arial"/>
              <a:buChar char="•"/>
            </a:pPr>
            <a:endParaRPr lang="es-ES_tradnl" sz="2000" dirty="0"/>
          </a:p>
          <a:p>
            <a:pPr>
              <a:buFont typeface="Arial"/>
              <a:buChar char="•"/>
            </a:pPr>
            <a:r>
              <a:rPr lang="es-ES_tradnl" sz="2000" b="1" dirty="0"/>
              <a:t>Análisis en tiempo real </a:t>
            </a:r>
            <a:r>
              <a:rPr lang="es-ES_tradnl" sz="2000" dirty="0"/>
              <a:t>:Permite ver indicadores y resultados actualizados al momento, no con retraso.</a:t>
            </a:r>
          </a:p>
          <a:p>
            <a:pPr>
              <a:buFont typeface="Arial"/>
              <a:buChar char="•"/>
            </a:pPr>
            <a:endParaRPr lang="es-ES_tradnl" sz="2000" dirty="0"/>
          </a:p>
          <a:p>
            <a:pPr>
              <a:buFont typeface="Arial"/>
              <a:buChar char="•"/>
            </a:pPr>
            <a:r>
              <a:rPr lang="es-ES_tradnl" sz="2000" b="1" dirty="0"/>
              <a:t>Visualización clara: </a:t>
            </a:r>
            <a:r>
              <a:rPr lang="es-ES_tradnl" sz="2000" dirty="0"/>
              <a:t>Usa </a:t>
            </a:r>
            <a:r>
              <a:rPr lang="es-ES_tradnl" sz="2000" dirty="0" err="1"/>
              <a:t>dashboards</a:t>
            </a:r>
            <a:r>
              <a:rPr lang="es-ES_tradnl" sz="2000" dirty="0"/>
              <a:t>, gráficos y reportes fáciles de interpretar para tomar decisiones rápidas.</a:t>
            </a:r>
          </a:p>
          <a:p>
            <a:pPr>
              <a:buFont typeface="Arial"/>
              <a:buChar char="•"/>
            </a:pPr>
            <a:endParaRPr lang="es-ES_tradnl" sz="2000" dirty="0"/>
          </a:p>
          <a:p>
            <a:pPr>
              <a:buFont typeface="Arial"/>
              <a:buChar char="•"/>
            </a:pPr>
            <a:r>
              <a:rPr lang="es-ES_tradnl" sz="2000" b="1" dirty="0"/>
              <a:t>Toma de decisiones estratégicas y predicciones </a:t>
            </a:r>
            <a:r>
              <a:rPr lang="es-ES_tradnl" sz="2000" dirty="0"/>
              <a:t>: Ayuda a identificar tendencias, oportunidades y problemas en la empresa antes de que se hagan grandes.</a:t>
            </a:r>
          </a:p>
          <a:p>
            <a:pPr>
              <a:buFont typeface="Arial"/>
              <a:buChar char="•"/>
            </a:pPr>
            <a:endParaRPr lang="es-ES_tradnl" sz="2000" dirty="0"/>
          </a:p>
          <a:p>
            <a:pPr>
              <a:buFont typeface="Arial"/>
              <a:buChar char="•"/>
            </a:pPr>
            <a:r>
              <a:rPr lang="es-ES_tradnl" sz="2000" b="1" dirty="0"/>
              <a:t>Automatización de reportes </a:t>
            </a:r>
            <a:r>
              <a:rPr lang="es-ES_tradnl" sz="2000" dirty="0"/>
              <a:t>: Genera informes de forma automática y programada, .</a:t>
            </a:r>
          </a:p>
        </p:txBody>
      </p:sp>
      <p:pic>
        <p:nvPicPr>
          <p:cNvPr id="10" name="Picture 9"/>
          <p:cNvPicPr>
            <a:picLocks noChangeAspect="1"/>
          </p:cNvPicPr>
          <p:nvPr/>
        </p:nvPicPr>
        <p:blipFill>
          <a:blip r:embed="rId2"/>
          <a:stretch>
            <a:fillRect/>
          </a:stretch>
        </p:blipFill>
        <p:spPr>
          <a:xfrm>
            <a:off x="7641863" y="882474"/>
            <a:ext cx="4550137" cy="4229294"/>
          </a:xfrm>
          <a:prstGeom prst="rect">
            <a:avLst/>
          </a:prstGeom>
        </p:spPr>
      </p:pic>
    </p:spTree>
    <p:extLst>
      <p:ext uri="{BB962C8B-B14F-4D97-AF65-F5344CB8AC3E}">
        <p14:creationId xmlns:p14="http://schemas.microsoft.com/office/powerpoint/2010/main" val="53678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8F9D9-6D90-40C5-6832-494206486930}"/>
              </a:ext>
            </a:extLst>
          </p:cNvPr>
          <p:cNvSpPr>
            <a:spLocks noGrp="1"/>
          </p:cNvSpPr>
          <p:nvPr>
            <p:ph type="title"/>
          </p:nvPr>
        </p:nvSpPr>
        <p:spPr>
          <a:xfrm>
            <a:off x="657225" y="436419"/>
            <a:ext cx="7460079" cy="980006"/>
          </a:xfrm>
        </p:spPr>
        <p:txBody>
          <a:bodyPr vert="horz" lIns="0" tIns="0" rIns="0" bIns="0" rtlCol="0" anchor="b">
            <a:noAutofit/>
          </a:bodyPr>
          <a:lstStyle/>
          <a:p>
            <a:r>
              <a:rPr lang="en-US" altLang="zh-CN" sz="4000" dirty="0" err="1"/>
              <a:t>Principales</a:t>
            </a:r>
            <a:r>
              <a:rPr lang="en-US" altLang="zh-CN" sz="4000" dirty="0"/>
              <a:t> BI del </a:t>
            </a:r>
            <a:r>
              <a:rPr lang="en-US" altLang="zh-CN" sz="4000" dirty="0" err="1"/>
              <a:t>mercado</a:t>
            </a:r>
            <a:endParaRPr lang="x-none" sz="4000" dirty="0"/>
          </a:p>
        </p:txBody>
      </p:sp>
      <p:sp>
        <p:nvSpPr>
          <p:cNvPr id="3" name="Rectángulo 2">
            <a:extLst>
              <a:ext uri="{FF2B5EF4-FFF2-40B4-BE49-F238E27FC236}">
                <a16:creationId xmlns:a16="http://schemas.microsoft.com/office/drawing/2014/main" id="{9C26E87B-CDB5-41F9-91C5-71223BED96C2}"/>
              </a:ext>
            </a:extLst>
          </p:cNvPr>
          <p:cNvSpPr/>
          <p:nvPr/>
        </p:nvSpPr>
        <p:spPr>
          <a:xfrm>
            <a:off x="844061" y="1991983"/>
            <a:ext cx="10503877" cy="3728649"/>
          </a:xfrm>
          <a:prstGeom prst="rect">
            <a:avLst/>
          </a:prstGeom>
        </p:spPr>
        <p:txBody>
          <a:bodyPr wrap="square">
            <a:spAutoFit/>
          </a:bodyPr>
          <a:lstStyle/>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Microsoft </a:t>
            </a:r>
            <a:r>
              <a:rPr lang="es-ES" altLang="es-ES" sz="2000" b="1" dirty="0" err="1">
                <a:latin typeface="Arial" panose="020B0604020202020204" pitchFamily="34" charset="0"/>
              </a:rPr>
              <a:t>Power</a:t>
            </a:r>
            <a:r>
              <a:rPr lang="es-ES" altLang="es-ES" sz="2000" b="1" dirty="0">
                <a:latin typeface="Arial" panose="020B0604020202020204" pitchFamily="34" charset="0"/>
              </a:rPr>
              <a:t> BI</a:t>
            </a:r>
            <a:r>
              <a:rPr lang="es-ES" altLang="es-ES" sz="2000" dirty="0">
                <a:latin typeface="Arial" panose="020B0604020202020204" pitchFamily="34" charset="0"/>
              </a:rPr>
              <a:t>: Integración con  Microsoft y potentes análisis y visualización.</a:t>
            </a:r>
          </a:p>
          <a:p>
            <a:pPr lvl="0" eaLnBrk="0" fontAlgn="base" hangingPunct="0">
              <a:lnSpc>
                <a:spcPct val="150000"/>
              </a:lnSpc>
              <a:spcBef>
                <a:spcPct val="0"/>
              </a:spcBef>
              <a:spcAft>
                <a:spcPct val="0"/>
              </a:spcAft>
              <a:buFontTx/>
              <a:buChar char="•"/>
            </a:pPr>
            <a:r>
              <a:rPr lang="es-ES" altLang="es-ES" sz="2000" b="1" dirty="0" err="1">
                <a:latin typeface="Arial" panose="020B0604020202020204" pitchFamily="34" charset="0"/>
              </a:rPr>
              <a:t>Tableau</a:t>
            </a:r>
            <a:r>
              <a:rPr lang="es-ES" altLang="es-ES" sz="2000" dirty="0">
                <a:latin typeface="Arial" panose="020B0604020202020204" pitchFamily="34" charset="0"/>
              </a:rPr>
              <a:t>: Fácil de usar para crear </a:t>
            </a:r>
            <a:r>
              <a:rPr lang="es-ES" altLang="es-ES" sz="2000" dirty="0" err="1">
                <a:latin typeface="Arial" panose="020B0604020202020204" pitchFamily="34" charset="0"/>
              </a:rPr>
              <a:t>dashboards</a:t>
            </a:r>
            <a:r>
              <a:rPr lang="es-ES" altLang="es-ES" sz="2000" dirty="0">
                <a:latin typeface="Arial" panose="020B0604020202020204" pitchFamily="34" charset="0"/>
              </a:rPr>
              <a:t> interactivos y atractivos.</a:t>
            </a:r>
          </a:p>
          <a:p>
            <a:pPr lvl="0" eaLnBrk="0" fontAlgn="base" hangingPunct="0">
              <a:lnSpc>
                <a:spcPct val="150000"/>
              </a:lnSpc>
              <a:spcBef>
                <a:spcPct val="0"/>
              </a:spcBef>
              <a:spcAft>
                <a:spcPct val="0"/>
              </a:spcAft>
              <a:buFontTx/>
              <a:buChar char="•"/>
            </a:pPr>
            <a:r>
              <a:rPr lang="es-ES" altLang="es-ES" sz="2000" b="1" dirty="0" err="1">
                <a:latin typeface="Arial" panose="020B0604020202020204" pitchFamily="34" charset="0"/>
              </a:rPr>
              <a:t>Qlik</a:t>
            </a:r>
            <a:r>
              <a:rPr lang="es-ES" altLang="es-ES" sz="2000" b="1" dirty="0">
                <a:latin typeface="Arial" panose="020B0604020202020204" pitchFamily="34" charset="0"/>
              </a:rPr>
              <a:t> (</a:t>
            </a:r>
            <a:r>
              <a:rPr lang="es-ES" altLang="es-ES" sz="2000" b="1" dirty="0" err="1">
                <a:latin typeface="Arial" panose="020B0604020202020204" pitchFamily="34" charset="0"/>
              </a:rPr>
              <a:t>Qlik</a:t>
            </a:r>
            <a:r>
              <a:rPr lang="es-ES" altLang="es-ES" sz="2000" b="1" dirty="0">
                <a:latin typeface="Arial" panose="020B0604020202020204" pitchFamily="34" charset="0"/>
              </a:rPr>
              <a:t> </a:t>
            </a:r>
            <a:r>
              <a:rPr lang="es-ES" altLang="es-ES" sz="2000" b="1" dirty="0" err="1">
                <a:latin typeface="Arial" panose="020B0604020202020204" pitchFamily="34" charset="0"/>
              </a:rPr>
              <a:t>Sense</a:t>
            </a:r>
            <a:r>
              <a:rPr lang="es-ES" altLang="es-ES" sz="2000" b="1" dirty="0">
                <a:latin typeface="Arial" panose="020B0604020202020204" pitchFamily="34" charset="0"/>
              </a:rPr>
              <a:t> y </a:t>
            </a:r>
            <a:r>
              <a:rPr lang="es-ES" altLang="es-ES" sz="2000" b="1" dirty="0" err="1">
                <a:latin typeface="Arial" panose="020B0604020202020204" pitchFamily="34" charset="0"/>
              </a:rPr>
              <a:t>QlikView</a:t>
            </a:r>
            <a:r>
              <a:rPr lang="es-ES" altLang="es-ES" sz="2000" b="1" dirty="0">
                <a:latin typeface="Arial" panose="020B0604020202020204" pitchFamily="34" charset="0"/>
              </a:rPr>
              <a:t>)</a:t>
            </a:r>
            <a:r>
              <a:rPr lang="es-ES" altLang="es-ES" sz="2000" dirty="0">
                <a:latin typeface="Arial" panose="020B0604020202020204" pitchFamily="34" charset="0"/>
              </a:rPr>
              <a:t>: Potente en exploración y descubrimiento de datos.</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SAP </a:t>
            </a:r>
            <a:r>
              <a:rPr lang="es-ES" altLang="es-ES" sz="2000" b="1" dirty="0" err="1">
                <a:latin typeface="Arial" panose="020B0604020202020204" pitchFamily="34" charset="0"/>
              </a:rPr>
              <a:t>BusinessObjects</a:t>
            </a:r>
            <a:r>
              <a:rPr lang="es-ES" altLang="es-ES" sz="2000" dirty="0">
                <a:latin typeface="Arial" panose="020B0604020202020204" pitchFamily="34" charset="0"/>
              </a:rPr>
              <a:t>: Solución BI para grandes empresas con informes y planificación.</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IBM Cognos </a:t>
            </a:r>
            <a:r>
              <a:rPr lang="es-ES" altLang="es-ES" sz="2000" b="1" dirty="0" err="1">
                <a:latin typeface="Arial" panose="020B0604020202020204" pitchFamily="34" charset="0"/>
              </a:rPr>
              <a:t>Analytics</a:t>
            </a:r>
            <a:r>
              <a:rPr lang="es-ES" altLang="es-ES" sz="2000" dirty="0">
                <a:latin typeface="Arial" panose="020B0604020202020204" pitchFamily="34" charset="0"/>
              </a:rPr>
              <a:t>: Plataforma integral con análisis, </a:t>
            </a:r>
            <a:r>
              <a:rPr lang="es-ES" altLang="es-ES" sz="2000" dirty="0" err="1">
                <a:latin typeface="Arial" panose="020B0604020202020204" pitchFamily="34" charset="0"/>
              </a:rPr>
              <a:t>reporting</a:t>
            </a:r>
            <a:r>
              <a:rPr lang="es-ES" altLang="es-ES" sz="2000" dirty="0">
                <a:latin typeface="Arial" panose="020B0604020202020204" pitchFamily="34" charset="0"/>
              </a:rPr>
              <a:t> y </a:t>
            </a:r>
            <a:r>
              <a:rPr lang="es-ES" altLang="es-ES" sz="2000" dirty="0" err="1">
                <a:latin typeface="Arial" panose="020B0604020202020204" pitchFamily="34" charset="0"/>
              </a:rPr>
              <a:t>dashboards</a:t>
            </a:r>
            <a:r>
              <a:rPr lang="es-ES" altLang="es-ES" sz="2000" dirty="0">
                <a:latin typeface="Arial" panose="020B0604020202020204" pitchFamily="34" charset="0"/>
              </a:rPr>
              <a:t>.</a:t>
            </a:r>
          </a:p>
          <a:p>
            <a:pPr lvl="0" eaLnBrk="0" fontAlgn="base" hangingPunct="0">
              <a:lnSpc>
                <a:spcPct val="150000"/>
              </a:lnSpc>
              <a:spcBef>
                <a:spcPct val="0"/>
              </a:spcBef>
              <a:spcAft>
                <a:spcPct val="0"/>
              </a:spcAft>
              <a:buFontTx/>
              <a:buChar char="•"/>
            </a:pPr>
            <a:r>
              <a:rPr lang="es-ES" altLang="es-ES" sz="2000" b="1" dirty="0" err="1">
                <a:latin typeface="Arial" panose="020B0604020202020204" pitchFamily="34" charset="0"/>
              </a:rPr>
              <a:t>Looker</a:t>
            </a:r>
            <a:r>
              <a:rPr lang="es-ES" altLang="es-ES" sz="2000" b="1" dirty="0">
                <a:latin typeface="Arial" panose="020B0604020202020204" pitchFamily="34" charset="0"/>
              </a:rPr>
              <a:t> Studio (Google)</a:t>
            </a:r>
            <a:r>
              <a:rPr lang="es-ES" altLang="es-ES" sz="2000" dirty="0">
                <a:latin typeface="Arial" panose="020B0604020202020204" pitchFamily="34" charset="0"/>
              </a:rPr>
              <a:t>: Herramientas de Google Cloud para análisis y visualización de datos.</a:t>
            </a:r>
          </a:p>
          <a:p>
            <a:pPr lvl="0" eaLnBrk="0" fontAlgn="base" hangingPunct="0">
              <a:lnSpc>
                <a:spcPct val="150000"/>
              </a:lnSpc>
              <a:spcBef>
                <a:spcPct val="0"/>
              </a:spcBef>
              <a:spcAft>
                <a:spcPct val="0"/>
              </a:spcAft>
              <a:buFontTx/>
              <a:buChar char="•"/>
            </a:pPr>
            <a:r>
              <a:rPr lang="es-ES" altLang="es-ES" sz="2000" b="1" dirty="0" err="1">
                <a:latin typeface="Arial" panose="020B0604020202020204" pitchFamily="34" charset="0"/>
              </a:rPr>
              <a:t>MicroStrategy</a:t>
            </a:r>
            <a:r>
              <a:rPr lang="es-ES" altLang="es-ES" sz="2000" dirty="0">
                <a:latin typeface="Arial" panose="020B0604020202020204" pitchFamily="34" charset="0"/>
              </a:rPr>
              <a:t>: Plataforma empresarial enfocada en análisis móvil y seguridad de datos.</a:t>
            </a:r>
          </a:p>
        </p:txBody>
      </p:sp>
    </p:spTree>
    <p:extLst>
      <p:ext uri="{BB962C8B-B14F-4D97-AF65-F5344CB8AC3E}">
        <p14:creationId xmlns:p14="http://schemas.microsoft.com/office/powerpoint/2010/main" val="4243606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3DFE1DD-8BD6-46EC-83DE-A8B6F504A8CE}"/>
              </a:ext>
            </a:extLst>
          </p:cNvPr>
          <p:cNvPicPr>
            <a:picLocks noChangeAspect="1"/>
          </p:cNvPicPr>
          <p:nvPr/>
        </p:nvPicPr>
        <p:blipFill>
          <a:blip r:embed="rId2"/>
          <a:stretch>
            <a:fillRect/>
          </a:stretch>
        </p:blipFill>
        <p:spPr>
          <a:xfrm>
            <a:off x="1570892" y="831973"/>
            <a:ext cx="9963881" cy="5847820"/>
          </a:xfrm>
          <a:prstGeom prst="rect">
            <a:avLst/>
          </a:prstGeom>
        </p:spPr>
      </p:pic>
      <p:sp>
        <p:nvSpPr>
          <p:cNvPr id="8" name="Rectángulo 7">
            <a:extLst>
              <a:ext uri="{FF2B5EF4-FFF2-40B4-BE49-F238E27FC236}">
                <a16:creationId xmlns:a16="http://schemas.microsoft.com/office/drawing/2014/main" id="{6924F189-AEBD-44F7-98C3-B87D36911807}"/>
              </a:ext>
            </a:extLst>
          </p:cNvPr>
          <p:cNvSpPr/>
          <p:nvPr/>
        </p:nvSpPr>
        <p:spPr>
          <a:xfrm>
            <a:off x="175493" y="324745"/>
            <a:ext cx="2274982" cy="369332"/>
          </a:xfrm>
          <a:prstGeom prst="rect">
            <a:avLst/>
          </a:prstGeom>
        </p:spPr>
        <p:txBody>
          <a:bodyPr wrap="none">
            <a:spAutoFit/>
          </a:bodyPr>
          <a:lstStyle/>
          <a:p>
            <a:r>
              <a:rPr lang="es-ES" altLang="es-ES" b="1" dirty="0">
                <a:latin typeface="Arial" panose="020B0604020202020204" pitchFamily="34" charset="0"/>
              </a:rPr>
              <a:t>Microsoft </a:t>
            </a:r>
            <a:r>
              <a:rPr lang="es-ES" altLang="es-ES" b="1" dirty="0" err="1">
                <a:latin typeface="Arial" panose="020B0604020202020204" pitchFamily="34" charset="0"/>
              </a:rPr>
              <a:t>Power</a:t>
            </a:r>
            <a:r>
              <a:rPr lang="es-ES" altLang="es-ES" b="1" dirty="0">
                <a:latin typeface="Arial" panose="020B0604020202020204" pitchFamily="34" charset="0"/>
              </a:rPr>
              <a:t> BI</a:t>
            </a:r>
            <a:endParaRPr lang="es-ES" dirty="0"/>
          </a:p>
        </p:txBody>
      </p:sp>
    </p:spTree>
    <p:extLst>
      <p:ext uri="{BB962C8B-B14F-4D97-AF65-F5344CB8AC3E}">
        <p14:creationId xmlns:p14="http://schemas.microsoft.com/office/powerpoint/2010/main" val="691011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1795586412"/>
              </p:ext>
            </p:extLst>
          </p:nvPr>
        </p:nvGraphicFramePr>
        <p:xfrm>
          <a:off x="860042" y="854699"/>
          <a:ext cx="10503999" cy="3113424"/>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tx1"/>
                          </a:solidFill>
                        </a:rPr>
                        <a:t> </a:t>
                      </a:r>
                      <a:r>
                        <a:rPr lang="es-ES" sz="3600" b="1" kern="1200" dirty="0">
                          <a:solidFill>
                            <a:schemeClr val="tx1"/>
                          </a:solidFill>
                          <a:latin typeface="+mn-lt"/>
                          <a:ea typeface="+mn-ea"/>
                          <a:cs typeface="+mn-cs"/>
                        </a:rPr>
                        <a:t>Sistemas ERP-CRM-BI</a:t>
                      </a:r>
                    </a:p>
                  </a:txBody>
                  <a:tcPr/>
                </a:tc>
                <a:extLst>
                  <a:ext uri="{0D108BD9-81ED-4DB2-BD59-A6C34878D82A}">
                    <a16:rowId xmlns:a16="http://schemas.microsoft.com/office/drawing/2014/main" val="4199521299"/>
                  </a:ext>
                </a:extLst>
              </a:tr>
              <a:tr h="2473344">
                <a:tc>
                  <a:txBody>
                    <a:bodyPr/>
                    <a:lstStyle/>
                    <a:p>
                      <a:r>
                        <a:rPr lang="es-ES" sz="2000" kern="1200" dirty="0">
                          <a:solidFill>
                            <a:schemeClr val="dk1"/>
                          </a:solidFill>
                          <a:effectLst/>
                          <a:latin typeface="+mn-lt"/>
                          <a:ea typeface="+mn-ea"/>
                          <a:cs typeface="+mn-cs"/>
                        </a:rPr>
                        <a:t>Los sistemas CRM y BI han sido complementos naturales de los sistemas ERP. Actualmente la mayoría de sistemas ERP integran los sistemas CRM y BI. Además, los sistemas ERP  incorporan sistemas de </a:t>
                      </a:r>
                      <a:r>
                        <a:rPr lang="es-ES" sz="2000" kern="1200" dirty="0" err="1">
                          <a:solidFill>
                            <a:schemeClr val="dk1"/>
                          </a:solidFill>
                          <a:effectLst/>
                          <a:latin typeface="+mn-lt"/>
                          <a:ea typeface="+mn-ea"/>
                          <a:cs typeface="+mn-cs"/>
                        </a:rPr>
                        <a:t>plugins</a:t>
                      </a:r>
                      <a:r>
                        <a:rPr lang="es-ES" sz="2000" kern="1200" dirty="0">
                          <a:solidFill>
                            <a:schemeClr val="dk1"/>
                          </a:solidFill>
                          <a:effectLst/>
                          <a:latin typeface="+mn-lt"/>
                          <a:ea typeface="+mn-ea"/>
                          <a:cs typeface="+mn-cs"/>
                        </a:rPr>
                        <a:t> modulares que permiten ampliarlos de formas muy variadas.</a:t>
                      </a:r>
                    </a:p>
                    <a:p>
                      <a:endParaRPr lang="es-ES" sz="2000" kern="1200" dirty="0">
                        <a:solidFill>
                          <a:schemeClr val="dk1"/>
                        </a:solidFill>
                        <a:effectLst/>
                        <a:latin typeface="+mn-lt"/>
                        <a:ea typeface="+mn-ea"/>
                        <a:cs typeface="+mn-cs"/>
                      </a:endParaRPr>
                    </a:p>
                    <a:p>
                      <a:r>
                        <a:rPr lang="es-ES" sz="2000" kern="1200" dirty="0">
                          <a:solidFill>
                            <a:schemeClr val="dk1"/>
                          </a:solidFill>
                          <a:effectLst/>
                          <a:latin typeface="+mn-lt"/>
                          <a:ea typeface="+mn-ea"/>
                          <a:cs typeface="+mn-cs"/>
                        </a:rPr>
                        <a:t>Por ello, la mayoría de sistemas de gestión integrados son comúnmente llamados simplemente “Sistemas ERP” e incluyen tanto las partes ERP, CRM como BI</a:t>
                      </a:r>
                      <a:endParaRPr lang="es-ES" sz="20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spTree>
    <p:extLst>
      <p:ext uri="{BB962C8B-B14F-4D97-AF65-F5344CB8AC3E}">
        <p14:creationId xmlns:p14="http://schemas.microsoft.com/office/powerpoint/2010/main" val="426577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1140809950"/>
              </p:ext>
            </p:extLst>
          </p:nvPr>
        </p:nvGraphicFramePr>
        <p:xfrm>
          <a:off x="844000" y="886783"/>
          <a:ext cx="10503999" cy="3113424"/>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0696">
                <a:tc>
                  <a:txBody>
                    <a:bodyPr/>
                    <a:lstStyle/>
                    <a:p>
                      <a:r>
                        <a:rPr lang="en-US" sz="3600" dirty="0">
                          <a:solidFill>
                            <a:schemeClr val="tx1"/>
                          </a:solidFill>
                        </a:rPr>
                        <a:t>1.Sistemas de </a:t>
                      </a:r>
                      <a:r>
                        <a:rPr lang="en-US" sz="3600" dirty="0" err="1">
                          <a:solidFill>
                            <a:schemeClr val="tx1"/>
                          </a:solidFill>
                        </a:rPr>
                        <a:t>Gestión</a:t>
                      </a:r>
                      <a:r>
                        <a:rPr lang="en-US" sz="3600" dirty="0">
                          <a:solidFill>
                            <a:schemeClr val="tx1"/>
                          </a:solidFill>
                        </a:rPr>
                        <a:t> </a:t>
                      </a:r>
                      <a:r>
                        <a:rPr lang="en-US" sz="3600" dirty="0" err="1">
                          <a:solidFill>
                            <a:schemeClr val="tx1"/>
                          </a:solidFill>
                        </a:rPr>
                        <a:t>Empresarial</a:t>
                      </a:r>
                      <a:endParaRPr lang="es-ES" sz="3600" dirty="0">
                        <a:solidFill>
                          <a:schemeClr val="tx1"/>
                        </a:solidFill>
                      </a:endParaRPr>
                    </a:p>
                  </a:txBody>
                  <a:tcPr/>
                </a:tc>
                <a:extLst>
                  <a:ext uri="{0D108BD9-81ED-4DB2-BD59-A6C34878D82A}">
                    <a16:rowId xmlns:a16="http://schemas.microsoft.com/office/drawing/2014/main" val="4199521299"/>
                  </a:ext>
                </a:extLst>
              </a:tr>
              <a:tr h="247334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24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sz="2400" dirty="0"/>
                        <a:t>El objetivo de una empresa es crear </a:t>
                      </a:r>
                      <a:r>
                        <a:rPr lang="es-ES" sz="2400" b="1" dirty="0"/>
                        <a:t>beneficios</a:t>
                      </a:r>
                      <a:r>
                        <a:rPr lang="es-ES" sz="2400" dirty="0"/>
                        <a:t>. Con sus recursos humanos, materiales y financieros, la empresa genera los productos y servicios que, debidamente comercializados, producen </a:t>
                      </a:r>
                      <a:r>
                        <a:rPr lang="es-ES" sz="2400" b="0" dirty="0"/>
                        <a:t>dichos beneficios</a:t>
                      </a:r>
                      <a:r>
                        <a:rPr lang="es-ES" sz="2400" dirty="0"/>
                        <a:t>. Estos objetivos se obtienen mejorando distintos aspectos de la actividad empresarial.</a:t>
                      </a:r>
                      <a:endParaRPr lang="es-ES" sz="24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pic>
        <p:nvPicPr>
          <p:cNvPr id="3" name="Imagen 2">
            <a:extLst>
              <a:ext uri="{FF2B5EF4-FFF2-40B4-BE49-F238E27FC236}">
                <a16:creationId xmlns:a16="http://schemas.microsoft.com/office/drawing/2014/main" id="{5C89ADE0-AF5A-459A-9DB3-637A4620B9A8}"/>
              </a:ext>
            </a:extLst>
          </p:cNvPr>
          <p:cNvPicPr>
            <a:picLocks noChangeAspect="1"/>
          </p:cNvPicPr>
          <p:nvPr/>
        </p:nvPicPr>
        <p:blipFill>
          <a:blip r:embed="rId2"/>
          <a:stretch>
            <a:fillRect/>
          </a:stretch>
        </p:blipFill>
        <p:spPr>
          <a:xfrm>
            <a:off x="4024311" y="4240838"/>
            <a:ext cx="4143375" cy="2295525"/>
          </a:xfrm>
          <a:prstGeom prst="rect">
            <a:avLst/>
          </a:prstGeom>
        </p:spPr>
      </p:pic>
    </p:spTree>
    <p:extLst>
      <p:ext uri="{BB962C8B-B14F-4D97-AF65-F5344CB8AC3E}">
        <p14:creationId xmlns:p14="http://schemas.microsoft.com/office/powerpoint/2010/main" val="3715670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256423" y="1890223"/>
            <a:ext cx="11679154" cy="814865"/>
          </a:xfrm>
        </p:spPr>
        <p:txBody>
          <a:bodyPr vert="horz" lIns="0" tIns="0" rIns="0" bIns="0" rtlCol="0" anchor="b">
            <a:noAutofit/>
          </a:bodyPr>
          <a:lstStyle/>
          <a:p>
            <a:r>
              <a:rPr lang="en-US" altLang="zh-CN" sz="4000" dirty="0" err="1"/>
              <a:t>Ejercicio</a:t>
            </a:r>
            <a:r>
              <a:rPr lang="en-US" altLang="zh-CN" sz="4000" dirty="0"/>
              <a:t> 1.1. </a:t>
            </a:r>
            <a:br>
              <a:rPr lang="en-US" altLang="zh-CN" sz="4000" dirty="0"/>
            </a:br>
            <a:r>
              <a:rPr lang="en-US" altLang="zh-CN" sz="3600" dirty="0" err="1"/>
              <a:t>Uso</a:t>
            </a:r>
            <a:r>
              <a:rPr lang="en-US" altLang="zh-CN" sz="3600" dirty="0"/>
              <a:t> de ERP </a:t>
            </a:r>
            <a:r>
              <a:rPr lang="en-US" altLang="zh-CN" sz="3600" dirty="0" err="1"/>
              <a:t>en</a:t>
            </a:r>
            <a:r>
              <a:rPr lang="en-US" altLang="zh-CN" sz="3600" dirty="0"/>
              <a:t> una </a:t>
            </a:r>
            <a:r>
              <a:rPr lang="en-US" altLang="zh-CN" sz="3600" dirty="0" err="1"/>
              <a:t>empresa</a:t>
            </a:r>
            <a:r>
              <a:rPr lang="en-US" altLang="zh-CN" sz="3600" dirty="0"/>
              <a:t> PYME. Aula virtual</a:t>
            </a:r>
            <a:endParaRPr lang="x-none" sz="36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052312" y="2833425"/>
            <a:ext cx="3139688" cy="3872174"/>
          </a:xfrm>
          <a:blipFill rotWithShape="0">
            <a:blip r:embed="rId3" cstate="screen">
              <a:extLst>
                <a:ext uri="{28A0092B-C50C-407E-A947-70E740481C1C}">
                  <a14:useLocalDpi xmlns:a14="http://schemas.microsoft.com/office/drawing/2010/main"/>
                </a:ext>
              </a:extLst>
            </a:blip>
            <a:srcRect/>
            <a:stretch>
              <a:fillRect/>
            </a:stretch>
          </a:blipFill>
        </p:spPr>
      </p:pic>
      <p:sp>
        <p:nvSpPr>
          <p:cNvPr id="2" name="Rectángulo 1">
            <a:extLst>
              <a:ext uri="{FF2B5EF4-FFF2-40B4-BE49-F238E27FC236}">
                <a16:creationId xmlns:a16="http://schemas.microsoft.com/office/drawing/2014/main" id="{09970302-F54E-45EF-AFC6-B9DDA06A8EEB}"/>
              </a:ext>
            </a:extLst>
          </p:cNvPr>
          <p:cNvSpPr/>
          <p:nvPr/>
        </p:nvSpPr>
        <p:spPr>
          <a:xfrm>
            <a:off x="657225" y="3611282"/>
            <a:ext cx="6096000" cy="461665"/>
          </a:xfrm>
          <a:prstGeom prst="rect">
            <a:avLst/>
          </a:prstGeom>
        </p:spPr>
        <p:txBody>
          <a:bodyPr>
            <a:spAutoFit/>
          </a:bodyPr>
          <a:lstStyle/>
          <a:p>
            <a:endParaRPr lang="es-ES" sz="2400" dirty="0"/>
          </a:p>
        </p:txBody>
      </p:sp>
    </p:spTree>
    <p:extLst>
      <p:ext uri="{BB962C8B-B14F-4D97-AF65-F5344CB8AC3E}">
        <p14:creationId xmlns:p14="http://schemas.microsoft.com/office/powerpoint/2010/main" val="3282289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r>
              <a:rPr lang="en-US" dirty="0" err="1"/>
              <a:t>Ventajas</a:t>
            </a:r>
            <a:r>
              <a:rPr lang="en-US" dirty="0"/>
              <a:t> de un ERP </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844000" y="2019041"/>
            <a:ext cx="10309041" cy="1254664"/>
          </a:xfrm>
        </p:spPr>
        <p:txBody>
          <a:bodyPr/>
          <a:lstStyle/>
          <a:p>
            <a:pPr marL="285750" lvl="0" indent="-285750" algn="l">
              <a:buFont typeface="Arial" panose="020B0604020202020204" pitchFamily="34" charset="0"/>
              <a:buChar char="•"/>
            </a:pPr>
            <a:r>
              <a:rPr lang="es-ES" sz="2000" b="1" dirty="0"/>
              <a:t>Una única instalación</a:t>
            </a:r>
            <a:r>
              <a:rPr lang="es-ES" sz="2000" dirty="0"/>
              <a:t>, configuración y mantenimiento, frente a las varias instalaciones, configuraciones y mantenimiento de aplicaciones individuales.</a:t>
            </a:r>
          </a:p>
          <a:p>
            <a:pPr marL="285750" lvl="0" indent="-285750" algn="l">
              <a:buFont typeface="Arial" panose="020B0604020202020204" pitchFamily="34" charset="0"/>
              <a:buChar char="•"/>
            </a:pPr>
            <a:r>
              <a:rPr lang="es-ES" sz="2000" b="1" dirty="0"/>
              <a:t>Facilidad de personalizar </a:t>
            </a:r>
            <a:r>
              <a:rPr lang="es-ES" sz="2000" dirty="0"/>
              <a:t>tu empresa frente a aplicaciones de gestión individuales sin apenas posibilidad de personalización.</a:t>
            </a:r>
          </a:p>
          <a:p>
            <a:pPr marL="285750" lvl="0" indent="-285750" algn="l">
              <a:buFont typeface="Arial" panose="020B0604020202020204" pitchFamily="34" charset="0"/>
              <a:buChar char="•"/>
            </a:pPr>
            <a:r>
              <a:rPr lang="es-ES" sz="2000" b="1" dirty="0"/>
              <a:t>Sistema integ</a:t>
            </a:r>
            <a:r>
              <a:rPr lang="es-ES" sz="2000" dirty="0"/>
              <a:t>rado, facilitando el trabajo y evitando desarrollar software de comunicación entre distintas aplicaciones.</a:t>
            </a:r>
          </a:p>
          <a:p>
            <a:pPr marL="285750" lvl="0" indent="-285750" algn="l">
              <a:buFont typeface="Arial" panose="020B0604020202020204" pitchFamily="34" charset="0"/>
              <a:buChar char="•"/>
            </a:pPr>
            <a:r>
              <a:rPr lang="es-ES" sz="2000" dirty="0"/>
              <a:t>Instalación de </a:t>
            </a:r>
            <a:r>
              <a:rPr lang="es-ES" sz="2000" b="1" dirty="0"/>
              <a:t>nuevas funcionalidades de manera modular </a:t>
            </a:r>
            <a:r>
              <a:rPr lang="es-ES" sz="2000" dirty="0"/>
              <a:t>mediante sistemas de </a:t>
            </a:r>
            <a:r>
              <a:rPr lang="es-ES" sz="2000" dirty="0" err="1"/>
              <a:t>plugins</a:t>
            </a:r>
            <a:r>
              <a:rPr lang="es-ES" sz="2000" dirty="0"/>
              <a:t>.</a:t>
            </a:r>
          </a:p>
          <a:p>
            <a:pPr marL="285750" lvl="0" indent="-285750" algn="l">
              <a:buFont typeface="Arial" panose="020B0604020202020204" pitchFamily="34" charset="0"/>
              <a:buChar char="•"/>
            </a:pPr>
            <a:r>
              <a:rPr lang="es-ES" sz="2000" dirty="0"/>
              <a:t>Aplicación de </a:t>
            </a:r>
            <a:r>
              <a:rPr lang="es-ES" sz="2000" b="1" dirty="0"/>
              <a:t>medidas de seguridad </a:t>
            </a:r>
            <a:r>
              <a:rPr lang="es-ES" sz="2000" dirty="0"/>
              <a:t>de forma centralizada (actualizaciones, protección del sistema, encriptación, etc...)</a:t>
            </a:r>
          </a:p>
          <a:p>
            <a:pPr marL="285750" lvl="0" indent="-285750" algn="l">
              <a:buFont typeface="Arial" panose="020B0604020202020204" pitchFamily="34" charset="0"/>
              <a:buChar char="•"/>
            </a:pPr>
            <a:r>
              <a:rPr lang="es-ES" sz="2000" b="1" dirty="0"/>
              <a:t>Una base de datos integrada </a:t>
            </a:r>
            <a:r>
              <a:rPr lang="es-ES" sz="2000" dirty="0"/>
              <a:t>facilita tareas de análisis de datos para la toma de decisiones (“Bussiness inteligence”) en la empresa.</a:t>
            </a:r>
          </a:p>
        </p:txBody>
      </p:sp>
      <p:pic>
        <p:nvPicPr>
          <p:cNvPr id="1028" name="Picture 4" descr="Herramientas para evaluar la calidad de los servicios empresariales -  Impulsa Popular | Banco Popular Dominicano :Impulsa Popular | Banco Popular  Dominicano">
            <a:extLst>
              <a:ext uri="{FF2B5EF4-FFF2-40B4-BE49-F238E27FC236}">
                <a16:creationId xmlns:a16="http://schemas.microsoft.com/office/drawing/2014/main" id="{8903886B-2547-4A87-94C8-6AD285CDB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459" y="17927"/>
            <a:ext cx="2783541" cy="185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36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r>
              <a:rPr lang="en-US" dirty="0" err="1"/>
              <a:t>Desventajas</a:t>
            </a:r>
            <a:r>
              <a:rPr lang="en-US" dirty="0"/>
              <a:t> de un ERP </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365085"/>
            <a:ext cx="10309041" cy="1254664"/>
          </a:xfrm>
        </p:spPr>
        <p:txBody>
          <a:bodyPr/>
          <a:lstStyle/>
          <a:p>
            <a:pPr marL="285750" lvl="0" indent="-285750" algn="l">
              <a:buFont typeface="Arial" panose="020B0604020202020204" pitchFamily="34" charset="0"/>
              <a:buChar char="•"/>
            </a:pPr>
            <a:r>
              <a:rPr lang="es-ES" sz="2000" dirty="0"/>
              <a:t>Para empresas pequeñas un sistema ERP </a:t>
            </a:r>
            <a:r>
              <a:rPr lang="es-ES" sz="2000" b="1" dirty="0"/>
              <a:t>puede estar sobredimensionado </a:t>
            </a:r>
            <a:r>
              <a:rPr lang="es-ES" sz="2000" dirty="0"/>
              <a:t>respecto a las necesidades de la empresa.</a:t>
            </a:r>
          </a:p>
          <a:p>
            <a:pPr marL="285750" lvl="0" indent="-285750" algn="l">
              <a:buFont typeface="Arial" panose="020B0604020202020204" pitchFamily="34" charset="0"/>
              <a:buChar char="•"/>
            </a:pPr>
            <a:r>
              <a:rPr lang="es-ES" sz="2000" dirty="0"/>
              <a:t>La instalación y configuración inicial puede ser más </a:t>
            </a:r>
            <a:r>
              <a:rPr lang="es-ES" sz="2000" b="1" dirty="0"/>
              <a:t>costosa</a:t>
            </a:r>
            <a:r>
              <a:rPr lang="es-ES" sz="2000" dirty="0"/>
              <a:t> que unas pocas aplicaciones más sencillas de instalar.</a:t>
            </a:r>
          </a:p>
          <a:p>
            <a:pPr marL="285750" lvl="0" indent="-285750" algn="l">
              <a:buFont typeface="Arial" panose="020B0604020202020204" pitchFamily="34" charset="0"/>
              <a:buChar char="•"/>
            </a:pPr>
            <a:r>
              <a:rPr lang="es-ES" sz="2000" dirty="0"/>
              <a:t>Al ser un único sistema, un ataque llevado a cabo con éxito contra el sistema puede dejar </a:t>
            </a:r>
            <a:r>
              <a:rPr lang="es-ES" sz="2000" b="1" dirty="0"/>
              <a:t>expuesta </a:t>
            </a:r>
            <a:r>
              <a:rPr lang="es-ES" sz="2000" dirty="0"/>
              <a:t>toda la información utilizada.</a:t>
            </a:r>
          </a:p>
          <a:p>
            <a:pPr marL="285750" lvl="0" indent="-285750" algn="l">
              <a:buFont typeface="Arial" panose="020B0604020202020204" pitchFamily="34" charset="0"/>
              <a:buChar char="•"/>
            </a:pPr>
            <a:r>
              <a:rPr lang="es-ES" sz="2000" dirty="0"/>
              <a:t>Disponibilidad de más recursos de los que el usuario necesita, que pueden llevarle a confusión y </a:t>
            </a:r>
            <a:r>
              <a:rPr lang="es-ES" sz="2000" b="1" dirty="0"/>
              <a:t>dificultar su uso</a:t>
            </a:r>
            <a:r>
              <a:rPr lang="es-ES" sz="2000" dirty="0"/>
              <a:t>. </a:t>
            </a:r>
          </a:p>
        </p:txBody>
      </p:sp>
      <p:pic>
        <p:nvPicPr>
          <p:cNvPr id="1028" name="Picture 4" descr="Herramientas para evaluar la calidad de los servicios empresariales -  Impulsa Popular | Banco Popular Dominicano :Impulsa Popular | Banco Popular  Dominicano">
            <a:extLst>
              <a:ext uri="{FF2B5EF4-FFF2-40B4-BE49-F238E27FC236}">
                <a16:creationId xmlns:a16="http://schemas.microsoft.com/office/drawing/2014/main" id="{8903886B-2547-4A87-94C8-6AD285CDB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459" y="17927"/>
            <a:ext cx="2783541" cy="185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980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0">
            <a:extLst>
              <a:ext uri="{FF2B5EF4-FFF2-40B4-BE49-F238E27FC236}">
                <a16:creationId xmlns:a16="http://schemas.microsoft.com/office/drawing/2014/main" id="{0513C229-4422-4B00-982C-67FB1F2C8DB8}"/>
              </a:ext>
            </a:extLst>
          </p:cNvPr>
          <p:cNvGrpSpPr>
            <a:grpSpLocks/>
          </p:cNvGrpSpPr>
          <p:nvPr/>
        </p:nvGrpSpPr>
        <p:grpSpPr>
          <a:xfrm>
            <a:off x="1" y="881150"/>
            <a:ext cx="12192000" cy="5120640"/>
            <a:chOff x="4762" y="4762"/>
            <a:chExt cx="6937375" cy="3060065"/>
          </a:xfrm>
        </p:grpSpPr>
        <p:pic>
          <p:nvPicPr>
            <p:cNvPr id="12" name="Image 61">
              <a:extLst>
                <a:ext uri="{FF2B5EF4-FFF2-40B4-BE49-F238E27FC236}">
                  <a16:creationId xmlns:a16="http://schemas.microsoft.com/office/drawing/2014/main" id="{A74AD21E-37EC-4DD4-AD62-CCA773A142D9}"/>
                </a:ext>
              </a:extLst>
            </p:cNvPr>
            <p:cNvPicPr/>
            <p:nvPr/>
          </p:nvPicPr>
          <p:blipFill>
            <a:blip r:embed="rId2" cstate="print"/>
            <a:stretch>
              <a:fillRect/>
            </a:stretch>
          </p:blipFill>
          <p:spPr>
            <a:xfrm>
              <a:off x="9525" y="9525"/>
              <a:ext cx="6909657" cy="3049974"/>
            </a:xfrm>
            <a:prstGeom prst="rect">
              <a:avLst/>
            </a:prstGeom>
          </p:spPr>
        </p:pic>
        <p:sp>
          <p:nvSpPr>
            <p:cNvPr id="13" name="Graphic 62">
              <a:extLst>
                <a:ext uri="{FF2B5EF4-FFF2-40B4-BE49-F238E27FC236}">
                  <a16:creationId xmlns:a16="http://schemas.microsoft.com/office/drawing/2014/main" id="{137A8D0D-0F50-4D41-AC10-E59F8AD2CCCE}"/>
                </a:ext>
              </a:extLst>
            </p:cNvPr>
            <p:cNvSpPr/>
            <p:nvPr/>
          </p:nvSpPr>
          <p:spPr>
            <a:xfrm>
              <a:off x="4762" y="4762"/>
              <a:ext cx="6937375" cy="3060065"/>
            </a:xfrm>
            <a:custGeom>
              <a:avLst/>
              <a:gdLst/>
              <a:ahLst/>
              <a:cxnLst/>
              <a:rect l="l" t="t" r="r" b="b"/>
              <a:pathLst>
                <a:path w="6937375" h="3060065">
                  <a:moveTo>
                    <a:pt x="0" y="0"/>
                  </a:moveTo>
                  <a:lnTo>
                    <a:pt x="6937176" y="0"/>
                  </a:lnTo>
                  <a:lnTo>
                    <a:pt x="6937176" y="3059499"/>
                  </a:lnTo>
                  <a:lnTo>
                    <a:pt x="0" y="3059499"/>
                  </a:lnTo>
                  <a:lnTo>
                    <a:pt x="0" y="0"/>
                  </a:lnTo>
                  <a:close/>
                </a:path>
              </a:pathLst>
            </a:custGeom>
            <a:ln w="9524">
              <a:solidFill>
                <a:srgbClr val="595959"/>
              </a:solidFill>
              <a:prstDash val="solid"/>
            </a:ln>
          </p:spPr>
          <p:txBody>
            <a:bodyPr wrap="square" lIns="0" tIns="0" rIns="0" bIns="0" rtlCol="0">
              <a:prstTxWarp prst="textNoShape">
                <a:avLst/>
              </a:prstTxWarp>
              <a:noAutofit/>
            </a:bodyPr>
            <a:lstStyle/>
            <a:p>
              <a:endParaRPr lang="es-ES"/>
            </a:p>
          </p:txBody>
        </p:sp>
      </p:grpSp>
    </p:spTree>
    <p:extLst>
      <p:ext uri="{BB962C8B-B14F-4D97-AF65-F5344CB8AC3E}">
        <p14:creationId xmlns:p14="http://schemas.microsoft.com/office/powerpoint/2010/main" val="1899373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282633" y="886783"/>
            <a:ext cx="11449241" cy="1132258"/>
          </a:xfrm>
        </p:spPr>
        <p:txBody>
          <a:bodyPr/>
          <a:lstStyle/>
          <a:p>
            <a:r>
              <a:rPr lang="es-ES_tradnl" dirty="0"/>
              <a:t>¿Programar nuestro ERP o personalización de ERP?</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257466"/>
            <a:ext cx="10309041" cy="1254664"/>
          </a:xfrm>
        </p:spPr>
        <p:txBody>
          <a:bodyPr/>
          <a:lstStyle/>
          <a:p>
            <a:pPr algn="just"/>
            <a:r>
              <a:rPr lang="es-ES_tradnl" sz="2000" dirty="0"/>
              <a:t>Cuando en un entorno empresarial se debe tomar la decisión de implantar un sistema ERP, esta no debe ser tomada a la ligera y debe tener detrás un profundo análisis.</a:t>
            </a:r>
          </a:p>
          <a:p>
            <a:pPr algn="just"/>
            <a:r>
              <a:rPr lang="es-ES_tradnl" sz="2000" dirty="0"/>
              <a:t> </a:t>
            </a:r>
          </a:p>
          <a:p>
            <a:pPr algn="just"/>
            <a:r>
              <a:rPr lang="es-ES_tradnl" sz="2000" dirty="0"/>
              <a:t>Programar a medida nuestro sistema ERP puede tener ciertas ventajas en tareas de personalización, pero es una tarea que requiere un gran esfuerzo, ya que crear un software que sea robusto y con una amplia funcionalidad es una tarea compleja.</a:t>
            </a:r>
          </a:p>
          <a:p>
            <a:pPr algn="just"/>
            <a:r>
              <a:rPr lang="es-ES_tradnl" sz="2000" dirty="0"/>
              <a:t> </a:t>
            </a:r>
          </a:p>
          <a:p>
            <a:pPr algn="just"/>
            <a:r>
              <a:rPr lang="es-ES_tradnl" sz="2000" dirty="0"/>
              <a:t>Para la mayoría de organizaciones, utilizar como solución un sistema ERP existente y de cierta entidad, aporta una cierta garantía de robustez, funcionalidad, soporte, etc. </a:t>
            </a:r>
            <a:r>
              <a:rPr lang="es-ES_tradnl" sz="2000" b="1" u="sng" dirty="0"/>
              <a:t>Suele ser la opción más recomendable.</a:t>
            </a:r>
            <a:r>
              <a:rPr lang="es-ES_tradnl" sz="2000" dirty="0"/>
              <a:t> </a:t>
            </a:r>
          </a:p>
        </p:txBody>
      </p:sp>
    </p:spTree>
    <p:extLst>
      <p:ext uri="{BB962C8B-B14F-4D97-AF65-F5344CB8AC3E}">
        <p14:creationId xmlns:p14="http://schemas.microsoft.com/office/powerpoint/2010/main" val="115998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887874" cy="1132258"/>
          </a:xfrm>
        </p:spPr>
        <p:txBody>
          <a:bodyPr/>
          <a:lstStyle/>
          <a:p>
            <a:pPr algn="l"/>
            <a:r>
              <a:rPr lang="en-US" altLang="zh-CN" dirty="0"/>
              <a:t>¿</a:t>
            </a:r>
            <a:r>
              <a:rPr lang="en-US" altLang="zh-CN" dirty="0" err="1"/>
              <a:t>Por</a:t>
            </a:r>
            <a:r>
              <a:rPr lang="en-US" altLang="zh-CN" dirty="0"/>
              <a:t> </a:t>
            </a:r>
            <a:r>
              <a:rPr lang="en-US" altLang="zh-CN" dirty="0" err="1"/>
              <a:t>qué</a:t>
            </a:r>
            <a:r>
              <a:rPr lang="en-US" altLang="zh-CN" dirty="0"/>
              <a:t> </a:t>
            </a:r>
            <a:r>
              <a:rPr lang="en-US" altLang="zh-CN" dirty="0" err="1"/>
              <a:t>es</a:t>
            </a:r>
            <a:r>
              <a:rPr lang="en-US" altLang="zh-CN" dirty="0"/>
              <a:t> </a:t>
            </a:r>
            <a:r>
              <a:rPr lang="en-US" altLang="zh-CN" dirty="0" err="1"/>
              <a:t>recomendable</a:t>
            </a:r>
            <a:r>
              <a:rPr lang="en-US" altLang="zh-CN" dirty="0"/>
              <a:t> </a:t>
            </a:r>
            <a:r>
              <a:rPr lang="en-US" altLang="zh-CN" dirty="0" err="1"/>
              <a:t>utilizarlo</a:t>
            </a:r>
            <a:r>
              <a:rPr lang="en-US" altLang="zh-CN" dirty="0"/>
              <a:t>?</a:t>
            </a:r>
            <a:endParaRPr lang="en-US" dirty="0"/>
          </a:p>
        </p:txBody>
      </p:sp>
      <p:sp>
        <p:nvSpPr>
          <p:cNvPr id="5" name="Rectangle 4"/>
          <p:cNvSpPr/>
          <p:nvPr/>
        </p:nvSpPr>
        <p:spPr>
          <a:xfrm>
            <a:off x="852309" y="2056685"/>
            <a:ext cx="10276825" cy="4093428"/>
          </a:xfrm>
          <a:prstGeom prst="rect">
            <a:avLst/>
          </a:prstGeom>
        </p:spPr>
        <p:txBody>
          <a:bodyPr wrap="square">
            <a:spAutoFit/>
          </a:bodyPr>
          <a:lstStyle/>
          <a:p>
            <a:pPr>
              <a:buFont typeface="Arial"/>
              <a:buChar char="•"/>
            </a:pPr>
            <a:r>
              <a:rPr lang="es-ES_tradnl" sz="2000" b="1" dirty="0"/>
              <a:t>Competitividad : </a:t>
            </a:r>
            <a:r>
              <a:rPr lang="es-ES_tradnl" sz="2000" dirty="0"/>
              <a:t>El uso de herramientas como ERP, BI o CRM permite a la empresa adaptarse mejor al mercado, ofrecer mejores productos/servicios y diferenciarse frente a sus competidores.</a:t>
            </a:r>
          </a:p>
          <a:p>
            <a:pPr>
              <a:buFont typeface="Arial"/>
              <a:buChar char="•"/>
            </a:pPr>
            <a:endParaRPr lang="es-ES_tradnl" sz="2000" dirty="0"/>
          </a:p>
          <a:p>
            <a:pPr>
              <a:buFont typeface="Arial"/>
              <a:buChar char="•"/>
            </a:pPr>
            <a:r>
              <a:rPr lang="es-ES_tradnl" sz="2000" b="1" dirty="0"/>
              <a:t>Eficiencia en operaciones : </a:t>
            </a:r>
            <a:r>
              <a:rPr lang="es-ES_tradnl" sz="2000" dirty="0"/>
              <a:t>Se optimizan procesos internos, se reducen costos y tiempos, eliminando tareas repetitivas y errores.</a:t>
            </a:r>
          </a:p>
          <a:p>
            <a:pPr>
              <a:buFont typeface="Arial"/>
              <a:buChar char="•"/>
            </a:pPr>
            <a:endParaRPr lang="es-ES_tradnl" sz="2000" dirty="0"/>
          </a:p>
          <a:p>
            <a:pPr>
              <a:buFont typeface="Arial"/>
              <a:buChar char="•"/>
            </a:pPr>
            <a:r>
              <a:rPr lang="es-ES_tradnl" sz="2000" b="1" dirty="0"/>
              <a:t>Toma de decisiones basadas en datos : </a:t>
            </a:r>
            <a:r>
              <a:rPr lang="es-ES_tradnl" sz="2000" dirty="0"/>
              <a:t>Gracias al BI, las decisiones no se basan en intuición sino en información real, precisa y actualizada.</a:t>
            </a:r>
          </a:p>
          <a:p>
            <a:pPr>
              <a:buFont typeface="Arial"/>
              <a:buChar char="•"/>
            </a:pPr>
            <a:endParaRPr lang="es-ES_tradnl" sz="2000" dirty="0"/>
          </a:p>
          <a:p>
            <a:pPr>
              <a:buFont typeface="Arial"/>
              <a:buChar char="•"/>
            </a:pPr>
            <a:r>
              <a:rPr lang="es-ES_tradnl" sz="2000" b="1" dirty="0"/>
              <a:t>Mejora continua : </a:t>
            </a:r>
            <a:r>
              <a:rPr lang="es-ES_tradnl" sz="2000" dirty="0"/>
              <a:t>La integración de estos sistemas permite analizar resultados, detectar fallas y oportunidades, e implementar ajustes constantes para crecer de manera sostenible.</a:t>
            </a:r>
          </a:p>
        </p:txBody>
      </p:sp>
    </p:spTree>
    <p:extLst>
      <p:ext uri="{BB962C8B-B14F-4D97-AF65-F5344CB8AC3E}">
        <p14:creationId xmlns:p14="http://schemas.microsoft.com/office/powerpoint/2010/main" val="1159980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574137" y="2634139"/>
            <a:ext cx="11213933" cy="814865"/>
          </a:xfrm>
        </p:spPr>
        <p:txBody>
          <a:bodyPr vert="horz" lIns="0" tIns="0" rIns="0" bIns="0" rtlCol="0" anchor="b">
            <a:noAutofit/>
          </a:bodyPr>
          <a:lstStyle/>
          <a:p>
            <a:r>
              <a:rPr lang="en-US" altLang="zh-CN" sz="4000" dirty="0" err="1"/>
              <a:t>Ejercicio</a:t>
            </a:r>
            <a:r>
              <a:rPr lang="en-US" altLang="zh-CN" sz="4000" dirty="0"/>
              <a:t>. ¿</a:t>
            </a:r>
            <a:r>
              <a:rPr lang="en-US" altLang="zh-CN" sz="4000" dirty="0" err="1"/>
              <a:t>Cuales</a:t>
            </a:r>
            <a:r>
              <a:rPr lang="en-US" altLang="zh-CN" sz="4000" dirty="0"/>
              <a:t> son los </a:t>
            </a:r>
            <a:r>
              <a:rPr lang="en-US" altLang="zh-CN" sz="4000" dirty="0" err="1"/>
              <a:t>errores</a:t>
            </a:r>
            <a:r>
              <a:rPr lang="en-US" altLang="zh-CN" sz="4000" dirty="0"/>
              <a:t> </a:t>
            </a:r>
            <a:r>
              <a:rPr lang="en-US" altLang="zh-CN" sz="4000" dirty="0" err="1"/>
              <a:t>más</a:t>
            </a:r>
            <a:r>
              <a:rPr lang="en-US" altLang="zh-CN" sz="4000" dirty="0"/>
              <a:t> </a:t>
            </a:r>
            <a:r>
              <a:rPr lang="en-US" altLang="zh-CN" sz="4000" dirty="0" err="1"/>
              <a:t>comunes</a:t>
            </a:r>
            <a:r>
              <a:rPr lang="en-US" altLang="zh-CN" sz="4000" dirty="0"/>
              <a:t> a la hora de </a:t>
            </a:r>
            <a:r>
              <a:rPr lang="en-US" altLang="zh-CN" sz="4000" dirty="0" err="1"/>
              <a:t>instalar</a:t>
            </a:r>
            <a:r>
              <a:rPr lang="en-US" altLang="zh-CN" sz="4000" dirty="0"/>
              <a:t> un ERP?</a:t>
            </a:r>
            <a:br>
              <a:rPr lang="en-US" altLang="zh-CN" sz="4000" dirty="0"/>
            </a:br>
            <a:r>
              <a:rPr lang="en-US" altLang="zh-CN" sz="4000" dirty="0"/>
              <a:t>¿Y sus </a:t>
            </a:r>
            <a:r>
              <a:rPr lang="en-US" altLang="zh-CN" sz="4000" dirty="0" err="1"/>
              <a:t>factores</a:t>
            </a:r>
            <a:r>
              <a:rPr lang="en-US" altLang="zh-CN" sz="4000" dirty="0"/>
              <a:t> de </a:t>
            </a:r>
            <a:r>
              <a:rPr lang="en-US" altLang="zh-CN" sz="4000" dirty="0" err="1"/>
              <a:t>éxito</a:t>
            </a:r>
            <a:r>
              <a:rPr lang="en-US" altLang="zh-CN" sz="4000" dirty="0"/>
              <a:t>?</a:t>
            </a:r>
            <a:endParaRPr lang="x-none" sz="40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052312" y="2833425"/>
            <a:ext cx="3139688" cy="3872174"/>
          </a:xfrm>
          <a:blipFill rotWithShape="0">
            <a:blip r:embed="rId3" cstate="screen">
              <a:extLst>
                <a:ext uri="{28A0092B-C50C-407E-A947-70E740481C1C}">
                  <a14:useLocalDpi xmlns:a14="http://schemas.microsoft.com/office/drawing/2010/main"/>
                </a:ext>
              </a:extLst>
            </a:blip>
            <a:srcRect/>
            <a:stretch>
              <a:fillRect/>
            </a:stretch>
          </a:blipFill>
        </p:spPr>
      </p:pic>
      <p:sp>
        <p:nvSpPr>
          <p:cNvPr id="4" name="Marcador de texto 3">
            <a:extLst>
              <a:ext uri="{FF2B5EF4-FFF2-40B4-BE49-F238E27FC236}">
                <a16:creationId xmlns:a16="http://schemas.microsoft.com/office/drawing/2014/main" id="{80B2E994-E02C-429D-9FD5-702770446EC8}"/>
              </a:ext>
            </a:extLst>
          </p:cNvPr>
          <p:cNvSpPr>
            <a:spLocks noGrp="1"/>
          </p:cNvSpPr>
          <p:nvPr>
            <p:ph type="body" sz="quarter" idx="17"/>
          </p:nvPr>
        </p:nvSpPr>
        <p:spPr/>
        <p:txBody>
          <a:bodyPr/>
          <a:lstStyle/>
          <a:p>
            <a:endParaRPr lang="es-ES"/>
          </a:p>
        </p:txBody>
      </p:sp>
    </p:spTree>
    <p:extLst>
      <p:ext uri="{BB962C8B-B14F-4D97-AF65-F5344CB8AC3E}">
        <p14:creationId xmlns:p14="http://schemas.microsoft.com/office/powerpoint/2010/main" val="164959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887874" cy="1132258"/>
          </a:xfrm>
        </p:spPr>
        <p:txBody>
          <a:bodyPr/>
          <a:lstStyle/>
          <a:p>
            <a:pPr algn="l"/>
            <a:r>
              <a:rPr lang="en-US" altLang="zh-CN" dirty="0" err="1"/>
              <a:t>Ejercicio</a:t>
            </a:r>
            <a:r>
              <a:rPr lang="en-US" altLang="zh-CN" dirty="0"/>
              <a:t>. ¿</a:t>
            </a:r>
            <a:r>
              <a:rPr lang="en-US" altLang="zh-CN" dirty="0" err="1"/>
              <a:t>Cuales</a:t>
            </a:r>
            <a:r>
              <a:rPr lang="en-US" altLang="zh-CN" dirty="0"/>
              <a:t> son los </a:t>
            </a:r>
            <a:r>
              <a:rPr lang="en-US" altLang="zh-CN" dirty="0" err="1"/>
              <a:t>errores</a:t>
            </a:r>
            <a:r>
              <a:rPr lang="en-US" altLang="zh-CN" dirty="0"/>
              <a:t> </a:t>
            </a:r>
            <a:r>
              <a:rPr lang="en-US" altLang="zh-CN" dirty="0" err="1"/>
              <a:t>más</a:t>
            </a:r>
            <a:r>
              <a:rPr lang="en-US" altLang="zh-CN" dirty="0"/>
              <a:t> </a:t>
            </a:r>
            <a:r>
              <a:rPr lang="en-US" altLang="zh-CN" dirty="0" err="1"/>
              <a:t>comunes</a:t>
            </a:r>
            <a:r>
              <a:rPr lang="en-US" altLang="zh-CN" dirty="0"/>
              <a:t> a la </a:t>
            </a:r>
            <a:r>
              <a:rPr lang="en-US" altLang="zh-CN" dirty="0" err="1"/>
              <a:t>hora</a:t>
            </a:r>
            <a:r>
              <a:rPr lang="en-US" altLang="zh-CN" dirty="0"/>
              <a:t> de </a:t>
            </a:r>
            <a:r>
              <a:rPr lang="en-US" altLang="zh-CN" dirty="0" err="1"/>
              <a:t>instalar</a:t>
            </a:r>
            <a:r>
              <a:rPr lang="en-US" altLang="zh-CN" dirty="0"/>
              <a:t> un ERP?</a:t>
            </a:r>
            <a:endParaRPr lang="en-US" dirty="0"/>
          </a:p>
        </p:txBody>
      </p:sp>
      <p:sp>
        <p:nvSpPr>
          <p:cNvPr id="5" name="Rectangle 4"/>
          <p:cNvSpPr/>
          <p:nvPr/>
        </p:nvSpPr>
        <p:spPr>
          <a:xfrm>
            <a:off x="852309" y="2056685"/>
            <a:ext cx="10276825" cy="4401205"/>
          </a:xfrm>
          <a:prstGeom prst="rect">
            <a:avLst/>
          </a:prstGeom>
        </p:spPr>
        <p:txBody>
          <a:bodyPr wrap="square">
            <a:spAutoFit/>
          </a:bodyPr>
          <a:lstStyle/>
          <a:p>
            <a:pPr>
              <a:buFont typeface="Arial"/>
              <a:buChar char="•"/>
            </a:pPr>
            <a:r>
              <a:rPr lang="es-ES_tradnl" sz="2000" b="1" dirty="0"/>
              <a:t>No adaptar el ERP al negocio:</a:t>
            </a:r>
            <a:r>
              <a:rPr lang="es-ES_tradnl" sz="2000" dirty="0"/>
              <a:t> El ERP debe ajustarse a las necesidades reales, no al revés.</a:t>
            </a:r>
          </a:p>
          <a:p>
            <a:pPr>
              <a:buFont typeface="Arial"/>
              <a:buChar char="•"/>
            </a:pPr>
            <a:endParaRPr lang="es-ES_tradnl" sz="2000" dirty="0"/>
          </a:p>
          <a:p>
            <a:pPr>
              <a:buFont typeface="Arial"/>
              <a:buChar char="•"/>
            </a:pPr>
            <a:r>
              <a:rPr lang="es-ES_tradnl" sz="2000" b="1" dirty="0"/>
              <a:t>Mala capacitación: </a:t>
            </a:r>
            <a:r>
              <a:rPr lang="es-ES_tradnl" sz="2000" dirty="0"/>
              <a:t>Si los usuarios no saben usar la herramienta, se cometen errores, se pierde tiempo y no se aprovechan todas las funciones del ERP. La formación es clave.</a:t>
            </a:r>
          </a:p>
          <a:p>
            <a:endParaRPr lang="es-ES_tradnl" sz="2000" dirty="0"/>
          </a:p>
          <a:p>
            <a:pPr>
              <a:buFont typeface="Arial"/>
              <a:buChar char="•"/>
            </a:pPr>
            <a:r>
              <a:rPr lang="es-ES_tradnl" sz="2000" b="1" dirty="0"/>
              <a:t>Falta de mantenimiento: </a:t>
            </a:r>
            <a:r>
              <a:rPr lang="es-ES_tradnl" sz="2000" dirty="0"/>
              <a:t>Un ERP necesita actualizaciones, soporte y ajustes constantes. Si no se mantiene, se vuelve obsoleto o inseguro con el tiempo.</a:t>
            </a:r>
          </a:p>
          <a:p>
            <a:pPr>
              <a:buFont typeface="Arial"/>
              <a:buChar char="•"/>
            </a:pPr>
            <a:endParaRPr lang="es-ES_tradnl" sz="2000" dirty="0"/>
          </a:p>
          <a:p>
            <a:pPr lvl="0">
              <a:buFont typeface="Arial"/>
              <a:buChar char="•"/>
            </a:pPr>
            <a:r>
              <a:rPr lang="es-ES_tradnl" sz="2000" b="1" dirty="0"/>
              <a:t>Problemas técnicos:</a:t>
            </a:r>
            <a:r>
              <a:rPr lang="es-ES_tradnl" sz="2000" dirty="0"/>
              <a:t> problemas en la implantación a nivel de software, hardware, infraestructuras de red, etc.</a:t>
            </a:r>
          </a:p>
          <a:p>
            <a:pPr lvl="0">
              <a:buFont typeface="Arial"/>
              <a:buChar char="•"/>
            </a:pPr>
            <a:endParaRPr lang="es-ES_tradnl" sz="2000" dirty="0"/>
          </a:p>
          <a:p>
            <a:pPr>
              <a:buFont typeface="Arial"/>
              <a:buChar char="•"/>
            </a:pPr>
            <a:r>
              <a:rPr lang="es-ES_tradnl" sz="2000" b="1" dirty="0"/>
              <a:t>Problemas relacionados con los datos</a:t>
            </a:r>
            <a:r>
              <a:rPr lang="es-ES_tradnl" sz="2000" dirty="0"/>
              <a:t>: nos podemos encontrar problemas para migrar datos ya existentes </a:t>
            </a:r>
          </a:p>
        </p:txBody>
      </p:sp>
    </p:spTree>
    <p:extLst>
      <p:ext uri="{BB962C8B-B14F-4D97-AF65-F5344CB8AC3E}">
        <p14:creationId xmlns:p14="http://schemas.microsoft.com/office/powerpoint/2010/main" val="115998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887874" cy="1132258"/>
          </a:xfrm>
        </p:spPr>
        <p:txBody>
          <a:bodyPr/>
          <a:lstStyle/>
          <a:p>
            <a:pPr algn="l"/>
            <a:r>
              <a:rPr lang="en-US" altLang="zh-CN" dirty="0" err="1"/>
              <a:t>Ejercicio</a:t>
            </a:r>
            <a:r>
              <a:rPr lang="en-US" altLang="zh-CN" dirty="0"/>
              <a:t>. </a:t>
            </a:r>
            <a:r>
              <a:rPr lang="en-US" altLang="zh-CN" dirty="0" err="1"/>
              <a:t>Factores</a:t>
            </a:r>
            <a:r>
              <a:rPr lang="en-US" altLang="zh-CN" dirty="0"/>
              <a:t> de </a:t>
            </a:r>
            <a:r>
              <a:rPr lang="en-US" altLang="zh-CN" dirty="0" err="1"/>
              <a:t>éxito</a:t>
            </a:r>
            <a:r>
              <a:rPr lang="en-US" altLang="zh-CN" dirty="0"/>
              <a:t> al </a:t>
            </a:r>
            <a:r>
              <a:rPr lang="en-US" altLang="zh-CN" dirty="0" err="1"/>
              <a:t>instalar</a:t>
            </a:r>
            <a:r>
              <a:rPr lang="en-US" altLang="zh-CN" dirty="0"/>
              <a:t> un ERP?</a:t>
            </a:r>
            <a:endParaRPr lang="en-US" dirty="0"/>
          </a:p>
        </p:txBody>
      </p:sp>
      <p:sp>
        <p:nvSpPr>
          <p:cNvPr id="4" name="Rectangle 3"/>
          <p:cNvSpPr/>
          <p:nvPr/>
        </p:nvSpPr>
        <p:spPr>
          <a:xfrm>
            <a:off x="464834" y="1924865"/>
            <a:ext cx="10901091" cy="4093428"/>
          </a:xfrm>
          <a:prstGeom prst="rect">
            <a:avLst/>
          </a:prstGeom>
        </p:spPr>
        <p:txBody>
          <a:bodyPr wrap="square">
            <a:spAutoFit/>
          </a:bodyPr>
          <a:lstStyle/>
          <a:p>
            <a:pPr>
              <a:buFont typeface="Arial"/>
              <a:buChar char="•"/>
            </a:pPr>
            <a:r>
              <a:rPr lang="es-ES_tradnl" sz="2000" b="1" dirty="0"/>
              <a:t>Selección adecuada: </a:t>
            </a:r>
            <a:r>
              <a:rPr lang="es-ES_tradnl" sz="2000" dirty="0"/>
              <a:t>Escoger el ERP que mejor se ajuste al sector, tamaño y necesidades de la empresa. Es vital analizar procesos y objetivos antes de elegir.</a:t>
            </a:r>
          </a:p>
          <a:p>
            <a:pPr>
              <a:buFont typeface="Arial"/>
              <a:buChar char="•"/>
            </a:pPr>
            <a:endParaRPr lang="es-ES_tradnl" sz="2000" dirty="0"/>
          </a:p>
          <a:p>
            <a:pPr>
              <a:buFont typeface="Arial"/>
              <a:buChar char="•"/>
            </a:pPr>
            <a:r>
              <a:rPr lang="es-ES_tradnl" sz="2000" b="1" dirty="0"/>
              <a:t>Capacitación: </a:t>
            </a:r>
            <a:r>
              <a:rPr lang="es-ES_tradnl" sz="2000" dirty="0"/>
              <a:t>Una buena capacitación reduce errores, aumenta la productividad y facilita la adopción.</a:t>
            </a:r>
          </a:p>
          <a:p>
            <a:pPr>
              <a:buFont typeface="Arial"/>
              <a:buChar char="•"/>
            </a:pPr>
            <a:endParaRPr lang="es-ES_tradnl" sz="2000" dirty="0"/>
          </a:p>
          <a:p>
            <a:pPr>
              <a:buFont typeface="Arial"/>
              <a:buChar char="•"/>
            </a:pPr>
            <a:r>
              <a:rPr lang="es-ES_tradnl" sz="2000" b="1" dirty="0"/>
              <a:t>Gestión del cambio: </a:t>
            </a:r>
            <a:r>
              <a:rPr lang="es-ES_tradnl" sz="2000" dirty="0"/>
              <a:t>Implementar un ERP implica modificar procesos y rutinas. Es importante preparar al personal, comunicar los beneficios y acompañar la transición para evitar resistencia.</a:t>
            </a:r>
          </a:p>
          <a:p>
            <a:pPr>
              <a:buFont typeface="Arial"/>
              <a:buChar char="•"/>
            </a:pPr>
            <a:endParaRPr lang="es-ES_tradnl" sz="2000" dirty="0"/>
          </a:p>
          <a:p>
            <a:pPr>
              <a:buFont typeface="Arial"/>
              <a:buChar char="•"/>
            </a:pPr>
            <a:r>
              <a:rPr lang="es-ES_tradnl" sz="2000" b="1" dirty="0"/>
              <a:t>Soporte técnico: </a:t>
            </a:r>
            <a:r>
              <a:rPr lang="es-ES_tradnl" sz="2000" dirty="0"/>
              <a:t>Contar con soporte confiable (interno o del proveedor) asegura que los problemas se resuelvan rápido, se apliquen actualizaciones y el sistema funcione de manera estable y segura.</a:t>
            </a:r>
          </a:p>
        </p:txBody>
      </p:sp>
    </p:spTree>
    <p:extLst>
      <p:ext uri="{BB962C8B-B14F-4D97-AF65-F5344CB8AC3E}">
        <p14:creationId xmlns:p14="http://schemas.microsoft.com/office/powerpoint/2010/main" val="1159980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606784016"/>
              </p:ext>
            </p:extLst>
          </p:nvPr>
        </p:nvGraphicFramePr>
        <p:xfrm>
          <a:off x="860042" y="854699"/>
          <a:ext cx="10503999" cy="316992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5604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tx1"/>
                          </a:solidFill>
                        </a:rPr>
                        <a:t> </a:t>
                      </a:r>
                      <a:r>
                        <a:rPr lang="es-ES" sz="3600" b="1" kern="1200" dirty="0">
                          <a:solidFill>
                            <a:schemeClr val="tx1"/>
                          </a:solidFill>
                          <a:latin typeface="+mn-lt"/>
                          <a:ea typeface="+mn-ea"/>
                          <a:cs typeface="+mn-cs"/>
                        </a:rPr>
                        <a:t>Licencias ERP</a:t>
                      </a:r>
                    </a:p>
                  </a:txBody>
                  <a:tcPr/>
                </a:tc>
                <a:extLst>
                  <a:ext uri="{0D108BD9-81ED-4DB2-BD59-A6C34878D82A}">
                    <a16:rowId xmlns:a16="http://schemas.microsoft.com/office/drawing/2014/main" val="4199521299"/>
                  </a:ext>
                </a:extLst>
              </a:tr>
              <a:tr h="1394555">
                <a:tc>
                  <a:txBody>
                    <a:bodyPr/>
                    <a:lstStyle/>
                    <a:p>
                      <a:pPr algn="just"/>
                      <a:r>
                        <a:rPr lang="es-ES_tradnl" sz="2000" kern="1200" dirty="0">
                          <a:solidFill>
                            <a:schemeClr val="dk1"/>
                          </a:solidFill>
                          <a:latin typeface="+mn-lt"/>
                          <a:ea typeface="+mn-ea"/>
                          <a:cs typeface="+mn-cs"/>
                        </a:rPr>
                        <a:t>Si nos decidimos por utilizar un sistema ERP existente, otro aspecto a considerar es la licencia de software que utilice el sistema ERP.</a:t>
                      </a:r>
                      <a:r>
                        <a:rPr lang="es-ES" sz="2000" dirty="0"/>
                        <a:t> El </a:t>
                      </a:r>
                      <a:r>
                        <a:rPr lang="es-ES" sz="2000" b="1" dirty="0"/>
                        <a:t>modelo de licencia</a:t>
                      </a:r>
                      <a:r>
                        <a:rPr lang="es-ES" sz="2000" dirty="0"/>
                        <a:t> bajo el cual usará el software determinan </a:t>
                      </a:r>
                      <a:r>
                        <a:rPr lang="es-ES" sz="2000" b="1" dirty="0"/>
                        <a:t>cómo se paga</a:t>
                      </a:r>
                      <a:r>
                        <a:rPr lang="es-ES" sz="2000" dirty="0"/>
                        <a:t>, </a:t>
                      </a:r>
                      <a:r>
                        <a:rPr lang="es-ES" sz="2000" b="1" dirty="0"/>
                        <a:t>quién mantiene el sistema</a:t>
                      </a:r>
                      <a:r>
                        <a:rPr lang="es-ES" sz="2000" dirty="0"/>
                        <a:t> y </a:t>
                      </a:r>
                      <a:r>
                        <a:rPr lang="es-ES" sz="2000" b="1" dirty="0"/>
                        <a:t>qué nivel de control se tiene</a:t>
                      </a:r>
                      <a:r>
                        <a:rPr lang="es-ES" sz="2000" dirty="0"/>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_tradnl" sz="2000" kern="1200" dirty="0">
                          <a:solidFill>
                            <a:schemeClr val="dk1"/>
                          </a:solidFill>
                          <a:latin typeface="+mn-lt"/>
                          <a:ea typeface="+mn-ea"/>
                          <a:cs typeface="+mn-cs"/>
                        </a:rPr>
                        <a:t>Un sistema ERP con licencia libre nos permite tener una menor dependencia de una empresa concreta (distintas empresas desarrollan para el mismo ERP, si cierra la empresa nosotros y otra empresa puede seguir desarrollando y dando soporte, etc.).</a:t>
                      </a:r>
                    </a:p>
                    <a:p>
                      <a:pPr algn="just"/>
                      <a:endParaRPr lang="es-ES_tradnl" sz="20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sp>
        <p:nvSpPr>
          <p:cNvPr id="3" name="Rectángulo 2">
            <a:extLst>
              <a:ext uri="{FF2B5EF4-FFF2-40B4-BE49-F238E27FC236}">
                <a16:creationId xmlns:a16="http://schemas.microsoft.com/office/drawing/2014/main" id="{A06C63B1-E9C8-4A15-BB3D-2A506A119E0A}"/>
              </a:ext>
            </a:extLst>
          </p:cNvPr>
          <p:cNvSpPr/>
          <p:nvPr/>
        </p:nvSpPr>
        <p:spPr>
          <a:xfrm>
            <a:off x="2853871" y="4064309"/>
            <a:ext cx="9115231" cy="1938992"/>
          </a:xfrm>
          <a:prstGeom prst="rect">
            <a:avLst/>
          </a:prstGeom>
        </p:spPr>
        <p:txBody>
          <a:bodyPr wrap="square">
            <a:spAutoFit/>
          </a:bodyPr>
          <a:lstStyle/>
          <a:p>
            <a:r>
              <a:rPr lang="es-ES" sz="2000" b="1" dirty="0"/>
              <a:t>1. Licencia Open </a:t>
            </a:r>
            <a:r>
              <a:rPr lang="es-ES" sz="2000" b="1" dirty="0" err="1"/>
              <a:t>Source</a:t>
            </a:r>
            <a:endParaRPr lang="es-ES" sz="2000" b="1" dirty="0"/>
          </a:p>
          <a:p>
            <a:pPr marL="285750" indent="-285750">
              <a:buFont typeface="Arial" panose="020B0604020202020204" pitchFamily="34" charset="0"/>
              <a:buChar char="•"/>
            </a:pPr>
            <a:r>
              <a:rPr lang="es-ES" sz="2000" dirty="0"/>
              <a:t>El software es de </a:t>
            </a:r>
            <a:r>
              <a:rPr lang="es-ES" sz="2000" b="1" dirty="0"/>
              <a:t>código abierto</a:t>
            </a:r>
            <a:r>
              <a:rPr lang="es-ES" sz="2000" dirty="0"/>
              <a:t> (ej. </a:t>
            </a:r>
            <a:r>
              <a:rPr lang="es-ES" sz="2000" dirty="0" err="1"/>
              <a:t>Odoo</a:t>
            </a:r>
            <a:r>
              <a:rPr lang="es-ES" sz="2000" dirty="0"/>
              <a:t> </a:t>
            </a:r>
            <a:r>
              <a:rPr lang="es-ES" sz="2000" dirty="0" err="1"/>
              <a:t>Community</a:t>
            </a:r>
            <a:r>
              <a:rPr lang="es-ES" sz="2000" dirty="0"/>
              <a:t>, </a:t>
            </a:r>
            <a:r>
              <a:rPr lang="es-ES" sz="2000" dirty="0" err="1"/>
              <a:t>ERPNext</a:t>
            </a:r>
            <a:r>
              <a:rPr lang="es-ES" sz="2000" dirty="0"/>
              <a:t>).</a:t>
            </a:r>
          </a:p>
          <a:p>
            <a:pPr marL="285750" indent="-285750">
              <a:buFont typeface="Arial" panose="020B0604020202020204" pitchFamily="34" charset="0"/>
              <a:buChar char="•"/>
            </a:pPr>
            <a:r>
              <a:rPr lang="es-ES" sz="2000" dirty="0"/>
              <a:t>Sin coste de licencia, pero la empresa asume el </a:t>
            </a:r>
            <a:r>
              <a:rPr lang="es-ES" sz="2000" b="1" dirty="0"/>
              <a:t>desarrollo, personalización y soporte</a:t>
            </a:r>
            <a:r>
              <a:rPr lang="es-ES" sz="2000" dirty="0"/>
              <a:t>.</a:t>
            </a:r>
          </a:p>
          <a:p>
            <a:pPr marL="285750" indent="-285750">
              <a:buFont typeface="Arial" panose="020B0604020202020204" pitchFamily="34" charset="0"/>
              <a:buChar char="•"/>
            </a:pPr>
            <a:r>
              <a:rPr lang="es-ES" sz="2000" dirty="0"/>
              <a:t>Ventaja: muy económico y flexible.</a:t>
            </a:r>
          </a:p>
          <a:p>
            <a:pPr marL="285750" indent="-285750">
              <a:buFont typeface="Arial" panose="020B0604020202020204" pitchFamily="34" charset="0"/>
              <a:buChar char="•"/>
            </a:pPr>
            <a:r>
              <a:rPr lang="es-ES" sz="2000" dirty="0"/>
              <a:t>Inconveniente: requiere equipo técnico propio.</a:t>
            </a:r>
          </a:p>
        </p:txBody>
      </p:sp>
    </p:spTree>
    <p:extLst>
      <p:ext uri="{BB962C8B-B14F-4D97-AF65-F5344CB8AC3E}">
        <p14:creationId xmlns:p14="http://schemas.microsoft.com/office/powerpoint/2010/main" val="426577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Objetivo</a:t>
            </a:r>
            <a:r>
              <a:rPr lang="en-US" dirty="0"/>
              <a:t> de la </a:t>
            </a:r>
            <a:r>
              <a:rPr lang="en-US" dirty="0" err="1"/>
              <a:t>empresa</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365085"/>
            <a:ext cx="10309041" cy="1254664"/>
          </a:xfrm>
        </p:spPr>
        <p:txBody>
          <a:bodyPr/>
          <a:lstStyle/>
          <a:p>
            <a:pPr lvl="0" algn="l">
              <a:lnSpc>
                <a:spcPct val="100000"/>
              </a:lnSpc>
              <a:defRPr/>
            </a:pPr>
            <a:r>
              <a:rPr lang="es-ES" sz="2000" dirty="0"/>
              <a:t>Estos beneficios se consiguen:</a:t>
            </a:r>
          </a:p>
          <a:p>
            <a:pPr lvl="0" algn="l">
              <a:lnSpc>
                <a:spcPct val="100000"/>
              </a:lnSpc>
              <a:defRPr/>
            </a:pPr>
            <a:endParaRPr lang="es-ES" sz="2000" dirty="0"/>
          </a:p>
          <a:p>
            <a:pPr marL="342900" lvl="0" indent="-342900" algn="l">
              <a:lnSpc>
                <a:spcPct val="100000"/>
              </a:lnSpc>
              <a:buFont typeface="Arial" panose="020B0604020202020204" pitchFamily="34" charset="0"/>
              <a:buChar char="•"/>
              <a:defRPr/>
            </a:pPr>
            <a:r>
              <a:rPr lang="es-ES" sz="2000" dirty="0"/>
              <a:t>Maximizando ventas. </a:t>
            </a:r>
          </a:p>
          <a:p>
            <a:pPr marL="342900" lvl="0" indent="-342900" algn="l">
              <a:lnSpc>
                <a:spcPct val="100000"/>
              </a:lnSpc>
              <a:buFont typeface="Arial" panose="020B0604020202020204" pitchFamily="34" charset="0"/>
              <a:buChar char="•"/>
              <a:defRPr/>
            </a:pPr>
            <a:r>
              <a:rPr lang="es-ES" sz="2000" dirty="0"/>
              <a:t>Minimizando costes. </a:t>
            </a:r>
          </a:p>
          <a:p>
            <a:pPr marL="342900" lvl="0" indent="-342900" algn="l">
              <a:lnSpc>
                <a:spcPct val="100000"/>
              </a:lnSpc>
              <a:buFont typeface="Arial" panose="020B0604020202020204" pitchFamily="34" charset="0"/>
              <a:buChar char="•"/>
              <a:defRPr/>
            </a:pPr>
            <a:r>
              <a:rPr lang="es-ES" sz="2000" dirty="0"/>
              <a:t>Eliminando tareas innecesarias. </a:t>
            </a:r>
          </a:p>
          <a:p>
            <a:pPr marL="342900" lvl="0" indent="-342900" algn="l">
              <a:lnSpc>
                <a:spcPct val="100000"/>
              </a:lnSpc>
              <a:buFont typeface="Arial" panose="020B0604020202020204" pitchFamily="34" charset="0"/>
              <a:buChar char="•"/>
              <a:defRPr/>
            </a:pPr>
            <a:r>
              <a:rPr lang="es-ES" sz="2000" dirty="0"/>
              <a:t>Agilizando los procesos cotidianos. </a:t>
            </a:r>
          </a:p>
          <a:p>
            <a:pPr marL="342900" lvl="0" indent="-342900" algn="l">
              <a:lnSpc>
                <a:spcPct val="100000"/>
              </a:lnSpc>
              <a:buFont typeface="Arial" panose="020B0604020202020204" pitchFamily="34" charset="0"/>
              <a:buChar char="•"/>
              <a:defRPr/>
            </a:pPr>
            <a:r>
              <a:rPr lang="es-ES" sz="2000" dirty="0"/>
              <a:t>Automatizando tareas. </a:t>
            </a:r>
          </a:p>
          <a:p>
            <a:pPr marL="342900" lvl="0" indent="-342900" algn="l">
              <a:lnSpc>
                <a:spcPct val="100000"/>
              </a:lnSpc>
              <a:buFont typeface="Arial" panose="020B0604020202020204" pitchFamily="34" charset="0"/>
              <a:buChar char="•"/>
              <a:defRPr/>
            </a:pPr>
            <a:r>
              <a:rPr lang="es-ES" sz="2000" dirty="0"/>
              <a:t>Optimizando recursos.</a:t>
            </a:r>
          </a:p>
          <a:p>
            <a:pPr marL="342900" lvl="0" indent="-342900" algn="l">
              <a:lnSpc>
                <a:spcPct val="100000"/>
              </a:lnSpc>
              <a:buFont typeface="Arial" panose="020B0604020202020204" pitchFamily="34" charset="0"/>
              <a:buChar char="•"/>
              <a:defRPr/>
            </a:pPr>
            <a:r>
              <a:rPr lang="es-ES" sz="2000" b="1" dirty="0">
                <a:solidFill>
                  <a:schemeClr val="dk1"/>
                </a:solidFill>
              </a:rPr>
              <a:t>Controlando todos estos puntos minuciosamente</a:t>
            </a:r>
          </a:p>
        </p:txBody>
      </p:sp>
      <p:pic>
        <p:nvPicPr>
          <p:cNvPr id="6" name="Picture 4" descr="10 características de la gestión empresarial que debes conocer">
            <a:extLst>
              <a:ext uri="{FF2B5EF4-FFF2-40B4-BE49-F238E27FC236}">
                <a16:creationId xmlns:a16="http://schemas.microsoft.com/office/drawing/2014/main" id="{6A6D0BC9-BA56-4F4B-8F56-38501C0E8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411" y="2807367"/>
            <a:ext cx="3928589" cy="320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264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3067801344"/>
              </p:ext>
            </p:extLst>
          </p:nvPr>
        </p:nvGraphicFramePr>
        <p:xfrm>
          <a:off x="860042" y="854699"/>
          <a:ext cx="10503999" cy="1989565"/>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49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tx1"/>
                          </a:solidFill>
                        </a:rPr>
                        <a:t> </a:t>
                      </a:r>
                      <a:r>
                        <a:rPr lang="es-ES" sz="3600" b="1" kern="1200" dirty="0">
                          <a:solidFill>
                            <a:schemeClr val="tx1"/>
                          </a:solidFill>
                          <a:latin typeface="+mn-lt"/>
                          <a:ea typeface="+mn-ea"/>
                          <a:cs typeface="+mn-cs"/>
                        </a:rPr>
                        <a:t>Licencias ERP</a:t>
                      </a:r>
                    </a:p>
                  </a:txBody>
                  <a:tcPr/>
                </a:tc>
                <a:extLst>
                  <a:ext uri="{0D108BD9-81ED-4DB2-BD59-A6C34878D82A}">
                    <a16:rowId xmlns:a16="http://schemas.microsoft.com/office/drawing/2014/main" val="4199521299"/>
                  </a:ext>
                </a:extLst>
              </a:tr>
              <a:tr h="1349485">
                <a:tc>
                  <a:txBody>
                    <a:bodyPr/>
                    <a:lstStyle/>
                    <a:p>
                      <a:pPr algn="just"/>
                      <a:r>
                        <a:rPr lang="es-ES_tradnl" sz="2000" kern="1200" dirty="0">
                          <a:solidFill>
                            <a:schemeClr val="dk1"/>
                          </a:solidFill>
                          <a:latin typeface="+mn-lt"/>
                          <a:ea typeface="+mn-ea"/>
                          <a:cs typeface="+mn-cs"/>
                        </a:rPr>
                        <a:t>Una licencia cerrada nos puede crear excesiva dependencia con el desarrollador del sistema ERP, con sus consiguientes problemas (cambio de tarifas, cierra empresa, trabas para migración a otro sistema ERP, etc.). </a:t>
                      </a:r>
                    </a:p>
                  </a:txBody>
                  <a:tcPr/>
                </a:tc>
                <a:extLst>
                  <a:ext uri="{0D108BD9-81ED-4DB2-BD59-A6C34878D82A}">
                    <a16:rowId xmlns:a16="http://schemas.microsoft.com/office/drawing/2014/main" val="2560905073"/>
                  </a:ext>
                </a:extLst>
              </a:tr>
            </a:tbl>
          </a:graphicData>
        </a:graphic>
      </p:graphicFrame>
      <p:sp>
        <p:nvSpPr>
          <p:cNvPr id="3" name="Rectángulo 2">
            <a:extLst>
              <a:ext uri="{FF2B5EF4-FFF2-40B4-BE49-F238E27FC236}">
                <a16:creationId xmlns:a16="http://schemas.microsoft.com/office/drawing/2014/main" id="{26603F40-34EA-4A6D-B741-E4A4A8687F98}"/>
              </a:ext>
            </a:extLst>
          </p:cNvPr>
          <p:cNvSpPr/>
          <p:nvPr/>
        </p:nvSpPr>
        <p:spPr>
          <a:xfrm>
            <a:off x="2685689" y="2723411"/>
            <a:ext cx="9339533" cy="4062651"/>
          </a:xfrm>
          <a:prstGeom prst="rect">
            <a:avLst/>
          </a:prstGeom>
        </p:spPr>
        <p:txBody>
          <a:bodyPr wrap="square">
            <a:spAutoFit/>
          </a:bodyPr>
          <a:lstStyle/>
          <a:p>
            <a:r>
              <a:rPr lang="es-ES" b="1" dirty="0"/>
              <a:t>1</a:t>
            </a:r>
            <a:r>
              <a:rPr lang="es-ES" sz="2000" b="1" dirty="0"/>
              <a:t>. Licencia perpetua</a:t>
            </a:r>
          </a:p>
          <a:p>
            <a:pPr marL="742950" lvl="1" indent="-285750">
              <a:buFont typeface="Arial" panose="020B0604020202020204" pitchFamily="34" charset="0"/>
              <a:buChar char="•"/>
            </a:pPr>
            <a:r>
              <a:rPr lang="es-ES" sz="2000" dirty="0"/>
              <a:t>La empresa </a:t>
            </a:r>
            <a:r>
              <a:rPr lang="es-ES" sz="2000" b="1" dirty="0"/>
              <a:t>compra el software una sola vez</a:t>
            </a:r>
            <a:r>
              <a:rPr lang="es-ES" sz="2000" dirty="0"/>
              <a:t>.</a:t>
            </a:r>
          </a:p>
          <a:p>
            <a:pPr marL="742950" lvl="1" indent="-285750">
              <a:buFont typeface="Arial" panose="020B0604020202020204" pitchFamily="34" charset="0"/>
              <a:buChar char="•"/>
            </a:pPr>
            <a:r>
              <a:rPr lang="es-ES" sz="2000" dirty="0"/>
              <a:t>Normalmente requiere pagar aparte el </a:t>
            </a:r>
            <a:r>
              <a:rPr lang="es-ES" sz="2000" b="1" dirty="0"/>
              <a:t>mantenimiento y actualizaciones</a:t>
            </a:r>
            <a:r>
              <a:rPr lang="es-ES" sz="2000" dirty="0"/>
              <a:t>.</a:t>
            </a:r>
          </a:p>
          <a:p>
            <a:pPr marL="742950" lvl="1" indent="-285750">
              <a:buFont typeface="Arial" panose="020B0604020202020204" pitchFamily="34" charset="0"/>
              <a:buChar char="•"/>
            </a:pPr>
            <a:r>
              <a:rPr lang="es-ES" sz="2000" dirty="0"/>
              <a:t>Se suele usar </a:t>
            </a:r>
            <a:r>
              <a:rPr lang="es-ES" sz="2000" b="1" dirty="0" err="1"/>
              <a:t>On-Premise</a:t>
            </a:r>
            <a:r>
              <a:rPr lang="es-ES" sz="2000" dirty="0"/>
              <a:t> (instaladas en servidores propios).</a:t>
            </a:r>
          </a:p>
          <a:p>
            <a:pPr marL="742950" lvl="1" indent="-285750">
              <a:buFont typeface="Arial" panose="020B0604020202020204" pitchFamily="34" charset="0"/>
              <a:buChar char="•"/>
            </a:pPr>
            <a:r>
              <a:rPr lang="es-ES" sz="2000" dirty="0"/>
              <a:t>Ventaja: control total sobre el sistema.</a:t>
            </a:r>
          </a:p>
          <a:p>
            <a:pPr marL="742950" lvl="1" indent="-285750">
              <a:buFont typeface="Arial" panose="020B0604020202020204" pitchFamily="34" charset="0"/>
              <a:buChar char="•"/>
            </a:pPr>
            <a:r>
              <a:rPr lang="es-ES" sz="2000" dirty="0"/>
              <a:t>Inconveniente: inversión inicial muy alta.</a:t>
            </a:r>
          </a:p>
          <a:p>
            <a:r>
              <a:rPr lang="es-ES" sz="2000" b="1" dirty="0"/>
              <a:t>2. Licencia por suscripción (SaaS)</a:t>
            </a:r>
          </a:p>
          <a:p>
            <a:pPr marL="742950" lvl="1" indent="-285750">
              <a:buFont typeface="Arial" panose="020B0604020202020204" pitchFamily="34" charset="0"/>
              <a:buChar char="•"/>
            </a:pPr>
            <a:r>
              <a:rPr lang="es-ES" sz="2000" dirty="0"/>
              <a:t>Se paga una </a:t>
            </a:r>
            <a:r>
              <a:rPr lang="es-ES" sz="2000" b="1" dirty="0"/>
              <a:t>cuota periódica (mensual o anual)</a:t>
            </a:r>
            <a:r>
              <a:rPr lang="es-ES" sz="2000" dirty="0"/>
              <a:t>.</a:t>
            </a:r>
          </a:p>
          <a:p>
            <a:pPr marL="742950" lvl="1" indent="-285750">
              <a:buFont typeface="Arial" panose="020B0604020202020204" pitchFamily="34" charset="0"/>
              <a:buChar char="•"/>
            </a:pPr>
            <a:r>
              <a:rPr lang="es-ES" sz="2000" dirty="0"/>
              <a:t>Incluye actualizaciones, soporte y mantenimiento.</a:t>
            </a:r>
          </a:p>
          <a:p>
            <a:pPr marL="742950" lvl="1" indent="-285750">
              <a:buFont typeface="Arial" panose="020B0604020202020204" pitchFamily="34" charset="0"/>
              <a:buChar char="•"/>
            </a:pPr>
            <a:r>
              <a:rPr lang="es-ES" sz="2000" dirty="0"/>
              <a:t>Muy común en soluciones </a:t>
            </a:r>
            <a:r>
              <a:rPr lang="es-ES" sz="2000" b="1" dirty="0"/>
              <a:t>Cloud</a:t>
            </a:r>
            <a:r>
              <a:rPr lang="es-ES" sz="2000" dirty="0"/>
              <a:t> (ERP en la nube).</a:t>
            </a:r>
          </a:p>
          <a:p>
            <a:pPr marL="742950" lvl="1" indent="-285750">
              <a:buFont typeface="Arial" panose="020B0604020202020204" pitchFamily="34" charset="0"/>
              <a:buChar char="•"/>
            </a:pPr>
            <a:r>
              <a:rPr lang="es-ES" sz="2000" dirty="0"/>
              <a:t>Ventaja: baja inversión inicial y flexibilidad.</a:t>
            </a:r>
          </a:p>
          <a:p>
            <a:pPr marL="742950" lvl="1" indent="-285750">
              <a:buFont typeface="Arial" panose="020B0604020202020204" pitchFamily="34" charset="0"/>
              <a:buChar char="•"/>
            </a:pPr>
            <a:r>
              <a:rPr lang="es-ES" sz="2000" dirty="0"/>
              <a:t>Inconveniente: dependencia del proveedor a largo plazo.</a:t>
            </a:r>
          </a:p>
          <a:p>
            <a:pPr>
              <a:buFont typeface="Arial" panose="020B0604020202020204" pitchFamily="34" charset="0"/>
              <a:buChar char="•"/>
            </a:pPr>
            <a:endParaRPr lang="es-ES" dirty="0"/>
          </a:p>
        </p:txBody>
      </p:sp>
    </p:spTree>
    <p:extLst>
      <p:ext uri="{BB962C8B-B14F-4D97-AF65-F5344CB8AC3E}">
        <p14:creationId xmlns:p14="http://schemas.microsoft.com/office/powerpoint/2010/main" val="2659066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graphicFrame>
        <p:nvGraphicFramePr>
          <p:cNvPr id="27" name="Tabla 26">
            <a:extLst>
              <a:ext uri="{FF2B5EF4-FFF2-40B4-BE49-F238E27FC236}">
                <a16:creationId xmlns:a16="http://schemas.microsoft.com/office/drawing/2014/main" id="{44E1ACE8-E669-4F8B-AE5E-BEF8A61294A7}"/>
              </a:ext>
            </a:extLst>
          </p:cNvPr>
          <p:cNvGraphicFramePr>
            <a:graphicFrameLocks noGrp="1"/>
          </p:cNvGraphicFramePr>
          <p:nvPr>
            <p:extLst>
              <p:ext uri="{D42A27DB-BD31-4B8C-83A1-F6EECF244321}">
                <p14:modId xmlns:p14="http://schemas.microsoft.com/office/powerpoint/2010/main" val="1067805364"/>
              </p:ext>
            </p:extLst>
          </p:nvPr>
        </p:nvGraphicFramePr>
        <p:xfrm>
          <a:off x="860042" y="854699"/>
          <a:ext cx="10503999" cy="1036320"/>
        </p:xfrm>
        <a:graphic>
          <a:graphicData uri="http://schemas.openxmlformats.org/drawingml/2006/table">
            <a:tbl>
              <a:tblPr firstRow="1" bandRow="1">
                <a:tableStyleId>{5C22544A-7EE6-4342-B048-85BDC9FD1C3A}</a:tableStyleId>
              </a:tblPr>
              <a:tblGrid>
                <a:gridCol w="10503999">
                  <a:extLst>
                    <a:ext uri="{9D8B030D-6E8A-4147-A177-3AD203B41FA5}">
                      <a16:colId xmlns:a16="http://schemas.microsoft.com/office/drawing/2014/main" val="3116556260"/>
                    </a:ext>
                  </a:extLst>
                </a:gridCol>
              </a:tblGrid>
              <a:tr h="3672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chemeClr val="tx1"/>
                          </a:solidFill>
                        </a:rPr>
                        <a:t> </a:t>
                      </a:r>
                      <a:r>
                        <a:rPr lang="es-ES" sz="3600" b="1" kern="1200" dirty="0">
                          <a:solidFill>
                            <a:schemeClr val="tx1"/>
                          </a:solidFill>
                          <a:latin typeface="+mn-lt"/>
                          <a:ea typeface="+mn-ea"/>
                          <a:cs typeface="+mn-cs"/>
                        </a:rPr>
                        <a:t>Licencias ERP</a:t>
                      </a:r>
                    </a:p>
                  </a:txBody>
                  <a:tcPr/>
                </a:tc>
                <a:extLst>
                  <a:ext uri="{0D108BD9-81ED-4DB2-BD59-A6C34878D82A}">
                    <a16:rowId xmlns:a16="http://schemas.microsoft.com/office/drawing/2014/main" val="4199521299"/>
                  </a:ext>
                </a:extLst>
              </a:tr>
              <a:tr h="227324">
                <a:tc>
                  <a:txBody>
                    <a:bodyPr/>
                    <a:lstStyle/>
                    <a:p>
                      <a:pPr algn="just"/>
                      <a:endParaRPr lang="es-ES_tradnl" sz="2000" kern="1200" dirty="0">
                        <a:solidFill>
                          <a:schemeClr val="dk1"/>
                        </a:solidFill>
                        <a:latin typeface="+mn-lt"/>
                        <a:ea typeface="+mn-ea"/>
                        <a:cs typeface="+mn-cs"/>
                      </a:endParaRPr>
                    </a:p>
                  </a:txBody>
                  <a:tcPr/>
                </a:tc>
                <a:extLst>
                  <a:ext uri="{0D108BD9-81ED-4DB2-BD59-A6C34878D82A}">
                    <a16:rowId xmlns:a16="http://schemas.microsoft.com/office/drawing/2014/main" val="2560905073"/>
                  </a:ext>
                </a:extLst>
              </a:tr>
            </a:tbl>
          </a:graphicData>
        </a:graphic>
      </p:graphicFrame>
      <p:sp>
        <p:nvSpPr>
          <p:cNvPr id="3" name="Rectángulo 2">
            <a:extLst>
              <a:ext uri="{FF2B5EF4-FFF2-40B4-BE49-F238E27FC236}">
                <a16:creationId xmlns:a16="http://schemas.microsoft.com/office/drawing/2014/main" id="{26603F40-34EA-4A6D-B741-E4A4A8687F98}"/>
              </a:ext>
            </a:extLst>
          </p:cNvPr>
          <p:cNvSpPr/>
          <p:nvPr/>
        </p:nvSpPr>
        <p:spPr>
          <a:xfrm>
            <a:off x="2668436" y="2257585"/>
            <a:ext cx="9339533" cy="4062651"/>
          </a:xfrm>
          <a:prstGeom prst="rect">
            <a:avLst/>
          </a:prstGeom>
        </p:spPr>
        <p:txBody>
          <a:bodyPr wrap="square">
            <a:spAutoFit/>
          </a:bodyPr>
          <a:lstStyle/>
          <a:p>
            <a:r>
              <a:rPr lang="es-ES" sz="2000" b="1" dirty="0"/>
              <a:t>3. Licencia por usuario concurrente o nombrado</a:t>
            </a:r>
          </a:p>
          <a:p>
            <a:pPr marL="742950" lvl="1" indent="-285750">
              <a:buFont typeface="Arial" panose="020B0604020202020204" pitchFamily="34" charset="0"/>
              <a:buChar char="•"/>
            </a:pPr>
            <a:r>
              <a:rPr lang="es-ES" sz="2000" b="1" dirty="0"/>
              <a:t>Usuario concurrente</a:t>
            </a:r>
            <a:r>
              <a:rPr lang="es-ES" sz="2000" dirty="0"/>
              <a:t>: solo se paga por el número de usuarios que acceden simultáneamente.</a:t>
            </a:r>
          </a:p>
          <a:p>
            <a:pPr marL="742950" lvl="1" indent="-285750">
              <a:buFont typeface="Arial" panose="020B0604020202020204" pitchFamily="34" charset="0"/>
              <a:buChar char="•"/>
            </a:pPr>
            <a:r>
              <a:rPr lang="es-ES" sz="2000" b="1" dirty="0"/>
              <a:t>Usuario nombrado</a:t>
            </a:r>
            <a:r>
              <a:rPr lang="es-ES" sz="2000" dirty="0"/>
              <a:t>: se paga por cada usuario específico, aunque no lo use todo el tiempo.</a:t>
            </a:r>
            <a:br>
              <a:rPr lang="es-ES" sz="2000" dirty="0"/>
            </a:br>
            <a:r>
              <a:rPr lang="es-ES" sz="2000" dirty="0"/>
              <a:t> Esto permite ajustar costes según la forma de trabajo de la empresa.</a:t>
            </a:r>
          </a:p>
          <a:p>
            <a:r>
              <a:rPr lang="es-ES" sz="2000" b="1" dirty="0"/>
              <a:t>4. Licencia por uso o consumo</a:t>
            </a:r>
          </a:p>
          <a:p>
            <a:pPr marL="742950" lvl="1" indent="-285750">
              <a:buFont typeface="Arial" panose="020B0604020202020204" pitchFamily="34" charset="0"/>
              <a:buChar char="•"/>
            </a:pPr>
            <a:r>
              <a:rPr lang="es-ES" sz="2000" dirty="0"/>
              <a:t>Se paga en función de los </a:t>
            </a:r>
            <a:r>
              <a:rPr lang="es-ES" sz="2000" b="1" dirty="0"/>
              <a:t>recursos utilizados</a:t>
            </a:r>
            <a:r>
              <a:rPr lang="es-ES" sz="2000" dirty="0"/>
              <a:t> (transacciones, almacenamiento, potencia de cómputo, etc.).</a:t>
            </a:r>
          </a:p>
          <a:p>
            <a:pPr marL="742950" lvl="1" indent="-285750">
              <a:buFont typeface="Arial" panose="020B0604020202020204" pitchFamily="34" charset="0"/>
              <a:buChar char="•"/>
            </a:pPr>
            <a:r>
              <a:rPr lang="es-ES" sz="2000" dirty="0"/>
              <a:t>Similar a un modelo de “pago por lo que usas”.</a:t>
            </a:r>
          </a:p>
          <a:p>
            <a:pPr marL="742950" lvl="1" indent="-285750">
              <a:buFont typeface="Arial" panose="020B0604020202020204" pitchFamily="34" charset="0"/>
              <a:buChar char="•"/>
            </a:pPr>
            <a:r>
              <a:rPr lang="es-ES" sz="2000" dirty="0"/>
              <a:t>Ventaja: muy flexible y escalable.</a:t>
            </a:r>
          </a:p>
          <a:p>
            <a:pPr marL="742950" lvl="1" indent="-285750">
              <a:buFont typeface="Arial" panose="020B0604020202020204" pitchFamily="34" charset="0"/>
              <a:buChar char="•"/>
            </a:pPr>
            <a:r>
              <a:rPr lang="es-ES" sz="2000" dirty="0"/>
              <a:t>Inconveniente: puede ser impredecible el coste mensual.</a:t>
            </a:r>
          </a:p>
          <a:p>
            <a:endParaRPr lang="es-ES" dirty="0"/>
          </a:p>
        </p:txBody>
      </p:sp>
    </p:spTree>
    <p:extLst>
      <p:ext uri="{BB962C8B-B14F-4D97-AF65-F5344CB8AC3E}">
        <p14:creationId xmlns:p14="http://schemas.microsoft.com/office/powerpoint/2010/main" val="2071510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5537D87-21F2-4962-90DF-9FE002EE1D67}"/>
              </a:ext>
            </a:extLst>
          </p:cNvPr>
          <p:cNvSpPr/>
          <p:nvPr/>
        </p:nvSpPr>
        <p:spPr>
          <a:xfrm>
            <a:off x="-7948" y="263009"/>
            <a:ext cx="1774845" cy="369332"/>
          </a:xfrm>
          <a:prstGeom prst="rect">
            <a:avLst/>
          </a:prstGeom>
        </p:spPr>
        <p:txBody>
          <a:bodyPr wrap="none">
            <a:spAutoFit/>
          </a:bodyPr>
          <a:lstStyle/>
          <a:p>
            <a:r>
              <a:rPr lang="es-ES" b="1" dirty="0"/>
              <a:t>Licencias ERP</a:t>
            </a:r>
            <a:endParaRPr lang="es-ES" dirty="0"/>
          </a:p>
        </p:txBody>
      </p:sp>
      <p:graphicFrame>
        <p:nvGraphicFramePr>
          <p:cNvPr id="5" name="Tabla 4">
            <a:extLst>
              <a:ext uri="{FF2B5EF4-FFF2-40B4-BE49-F238E27FC236}">
                <a16:creationId xmlns:a16="http://schemas.microsoft.com/office/drawing/2014/main" id="{91811FC5-E86C-48D7-84F3-AA2B66260B6B}"/>
              </a:ext>
            </a:extLst>
          </p:cNvPr>
          <p:cNvGraphicFramePr>
            <a:graphicFrameLocks noGrp="1"/>
          </p:cNvGraphicFramePr>
          <p:nvPr>
            <p:extLst>
              <p:ext uri="{D42A27DB-BD31-4B8C-83A1-F6EECF244321}">
                <p14:modId xmlns:p14="http://schemas.microsoft.com/office/powerpoint/2010/main" val="2649463713"/>
              </p:ext>
            </p:extLst>
          </p:nvPr>
        </p:nvGraphicFramePr>
        <p:xfrm>
          <a:off x="0" y="845389"/>
          <a:ext cx="11352360" cy="5296619"/>
        </p:xfrm>
        <a:graphic>
          <a:graphicData uri="http://schemas.openxmlformats.org/drawingml/2006/table">
            <a:tbl>
              <a:tblPr/>
              <a:tblGrid>
                <a:gridCol w="2432649">
                  <a:extLst>
                    <a:ext uri="{9D8B030D-6E8A-4147-A177-3AD203B41FA5}">
                      <a16:colId xmlns:a16="http://schemas.microsoft.com/office/drawing/2014/main" val="1188100997"/>
                    </a:ext>
                  </a:extLst>
                </a:gridCol>
                <a:gridCol w="2892781">
                  <a:extLst>
                    <a:ext uri="{9D8B030D-6E8A-4147-A177-3AD203B41FA5}">
                      <a16:colId xmlns:a16="http://schemas.microsoft.com/office/drawing/2014/main" val="955388824"/>
                    </a:ext>
                  </a:extLst>
                </a:gridCol>
                <a:gridCol w="3013465">
                  <a:extLst>
                    <a:ext uri="{9D8B030D-6E8A-4147-A177-3AD203B41FA5}">
                      <a16:colId xmlns:a16="http://schemas.microsoft.com/office/drawing/2014/main" val="2622914431"/>
                    </a:ext>
                  </a:extLst>
                </a:gridCol>
                <a:gridCol w="3013465">
                  <a:extLst>
                    <a:ext uri="{9D8B030D-6E8A-4147-A177-3AD203B41FA5}">
                      <a16:colId xmlns:a16="http://schemas.microsoft.com/office/drawing/2014/main" val="2600401847"/>
                    </a:ext>
                  </a:extLst>
                </a:gridCol>
              </a:tblGrid>
              <a:tr h="376832">
                <a:tc>
                  <a:txBody>
                    <a:bodyPr/>
                    <a:lstStyle/>
                    <a:p>
                      <a:r>
                        <a:rPr lang="es-ES" sz="1800" b="1" dirty="0">
                          <a:solidFill>
                            <a:schemeClr val="bg1"/>
                          </a:solidFill>
                        </a:rPr>
                        <a:t>Tipo de licencia</a:t>
                      </a:r>
                      <a:endParaRPr lang="es-ES" sz="1800" dirty="0">
                        <a:solidFill>
                          <a:schemeClr val="bg1"/>
                        </a:solidFill>
                      </a:endParaRPr>
                    </a:p>
                  </a:txBody>
                  <a:tcPr marL="83397" marR="83397" marT="41698" marB="41698" anchor="ctr">
                    <a:lnL>
                      <a:noFill/>
                    </a:lnL>
                    <a:lnR>
                      <a:noFill/>
                    </a:lnR>
                    <a:lnT>
                      <a:noFill/>
                    </a:lnT>
                    <a:lnB>
                      <a:noFill/>
                    </a:lnB>
                    <a:solidFill>
                      <a:schemeClr val="tx1"/>
                    </a:solidFill>
                  </a:tcPr>
                </a:tc>
                <a:tc>
                  <a:txBody>
                    <a:bodyPr/>
                    <a:lstStyle/>
                    <a:p>
                      <a:r>
                        <a:rPr lang="es-ES" sz="1800" b="1" dirty="0">
                          <a:solidFill>
                            <a:schemeClr val="bg1"/>
                          </a:solidFill>
                        </a:rPr>
                        <a:t>Descripción</a:t>
                      </a:r>
                      <a:endParaRPr lang="es-ES" sz="1800" dirty="0">
                        <a:solidFill>
                          <a:schemeClr val="bg1"/>
                        </a:solidFill>
                      </a:endParaRPr>
                    </a:p>
                  </a:txBody>
                  <a:tcPr marL="83397" marR="83397" marT="41698" marB="41698" anchor="ctr">
                    <a:lnL>
                      <a:noFill/>
                    </a:lnL>
                    <a:lnR>
                      <a:noFill/>
                    </a:lnR>
                    <a:lnT>
                      <a:noFill/>
                    </a:lnT>
                    <a:lnB>
                      <a:noFill/>
                    </a:lnB>
                    <a:solidFill>
                      <a:schemeClr val="tx1"/>
                    </a:solidFill>
                  </a:tcPr>
                </a:tc>
                <a:tc>
                  <a:txBody>
                    <a:bodyPr/>
                    <a:lstStyle/>
                    <a:p>
                      <a:r>
                        <a:rPr lang="es-ES" sz="1800" b="1" dirty="0">
                          <a:solidFill>
                            <a:schemeClr val="bg1"/>
                          </a:solidFill>
                        </a:rPr>
                        <a:t>Ventajas</a:t>
                      </a:r>
                      <a:endParaRPr lang="es-ES" sz="1800" dirty="0">
                        <a:solidFill>
                          <a:schemeClr val="bg1"/>
                        </a:solidFill>
                      </a:endParaRPr>
                    </a:p>
                  </a:txBody>
                  <a:tcPr marL="83397" marR="83397" marT="41698" marB="41698" anchor="ctr">
                    <a:lnL>
                      <a:noFill/>
                    </a:lnL>
                    <a:lnR>
                      <a:noFill/>
                    </a:lnR>
                    <a:lnT>
                      <a:noFill/>
                    </a:lnT>
                    <a:lnB>
                      <a:noFill/>
                    </a:lnB>
                    <a:solidFill>
                      <a:schemeClr val="tx1"/>
                    </a:solidFill>
                  </a:tcPr>
                </a:tc>
                <a:tc>
                  <a:txBody>
                    <a:bodyPr/>
                    <a:lstStyle/>
                    <a:p>
                      <a:r>
                        <a:rPr lang="es-ES" sz="1800" b="1" dirty="0">
                          <a:solidFill>
                            <a:schemeClr val="bg1"/>
                          </a:solidFill>
                        </a:rPr>
                        <a:t>Inconvenientes</a:t>
                      </a:r>
                      <a:endParaRPr lang="es-ES" sz="1800" dirty="0">
                        <a:solidFill>
                          <a:schemeClr val="bg1"/>
                        </a:solidFill>
                      </a:endParaRPr>
                    </a:p>
                  </a:txBody>
                  <a:tcPr marL="83397" marR="83397" marT="41698" marB="41698" anchor="ctr">
                    <a:lnL>
                      <a:noFill/>
                    </a:lnL>
                    <a:lnR>
                      <a:noFill/>
                    </a:lnR>
                    <a:lnT>
                      <a:noFill/>
                    </a:lnT>
                    <a:lnB>
                      <a:noFill/>
                    </a:lnB>
                    <a:solidFill>
                      <a:schemeClr val="tx1"/>
                    </a:solidFill>
                  </a:tcPr>
                </a:tc>
                <a:extLst>
                  <a:ext uri="{0D108BD9-81ED-4DB2-BD59-A6C34878D82A}">
                    <a16:rowId xmlns:a16="http://schemas.microsoft.com/office/drawing/2014/main" val="2946913361"/>
                  </a:ext>
                </a:extLst>
              </a:tr>
              <a:tr h="878533">
                <a:tc>
                  <a:txBody>
                    <a:bodyPr/>
                    <a:lstStyle/>
                    <a:p>
                      <a:r>
                        <a:rPr lang="es-ES" sz="1600" b="1"/>
                        <a:t>Perpetua</a:t>
                      </a:r>
                      <a:endParaRPr lang="es-ES" sz="1600"/>
                    </a:p>
                  </a:txBody>
                  <a:tcPr marL="83397" marR="83397" marT="41698" marB="41698" anchor="ctr">
                    <a:lnL>
                      <a:noFill/>
                    </a:lnL>
                    <a:lnR>
                      <a:noFill/>
                    </a:lnR>
                    <a:lnT>
                      <a:noFill/>
                    </a:lnT>
                    <a:lnB>
                      <a:noFill/>
                    </a:lnB>
                    <a:solidFill>
                      <a:srgbClr val="FFCA08"/>
                    </a:solidFill>
                  </a:tcPr>
                </a:tc>
                <a:tc>
                  <a:txBody>
                    <a:bodyPr/>
                    <a:lstStyle/>
                    <a:p>
                      <a:r>
                        <a:rPr lang="es-ES" sz="1600"/>
                        <a:t>Pago único por el software, con mantenimiento aparte.</a:t>
                      </a:r>
                    </a:p>
                  </a:txBody>
                  <a:tcPr marL="83397" marR="83397" marT="41698" marB="41698" anchor="ctr">
                    <a:lnL>
                      <a:noFill/>
                    </a:lnL>
                    <a:lnR>
                      <a:noFill/>
                    </a:lnR>
                    <a:lnT>
                      <a:noFill/>
                    </a:lnT>
                    <a:lnB>
                      <a:noFill/>
                    </a:lnB>
                  </a:tcPr>
                </a:tc>
                <a:tc>
                  <a:txBody>
                    <a:bodyPr/>
                    <a:lstStyle/>
                    <a:p>
                      <a:r>
                        <a:rPr lang="es-ES" sz="1600"/>
                        <a:t>Control total, inversión a largo plazo.</a:t>
                      </a:r>
                    </a:p>
                  </a:txBody>
                  <a:tcPr marL="83397" marR="83397" marT="41698" marB="41698" anchor="ctr">
                    <a:lnL>
                      <a:noFill/>
                    </a:lnL>
                    <a:lnR>
                      <a:noFill/>
                    </a:lnR>
                    <a:lnT>
                      <a:noFill/>
                    </a:lnT>
                    <a:lnB>
                      <a:noFill/>
                    </a:lnB>
                  </a:tcPr>
                </a:tc>
                <a:tc>
                  <a:txBody>
                    <a:bodyPr/>
                    <a:lstStyle/>
                    <a:p>
                      <a:r>
                        <a:rPr lang="es-ES" sz="1600" dirty="0"/>
                        <a:t>Alto coste inicial, costes adicionales de soporte y actualización.</a:t>
                      </a:r>
                    </a:p>
                  </a:txBody>
                  <a:tcPr marL="83397" marR="83397" marT="41698" marB="41698" anchor="ctr">
                    <a:lnL>
                      <a:noFill/>
                    </a:lnL>
                    <a:lnR>
                      <a:noFill/>
                    </a:lnR>
                    <a:lnT>
                      <a:noFill/>
                    </a:lnT>
                    <a:lnB>
                      <a:noFill/>
                    </a:lnB>
                  </a:tcPr>
                </a:tc>
                <a:extLst>
                  <a:ext uri="{0D108BD9-81ED-4DB2-BD59-A6C34878D82A}">
                    <a16:rowId xmlns:a16="http://schemas.microsoft.com/office/drawing/2014/main" val="1412443131"/>
                  </a:ext>
                </a:extLst>
              </a:tr>
              <a:tr h="878533">
                <a:tc>
                  <a:txBody>
                    <a:bodyPr/>
                    <a:lstStyle/>
                    <a:p>
                      <a:r>
                        <a:rPr lang="es-ES" sz="1600" b="1"/>
                        <a:t>Suscripción (SaaS)</a:t>
                      </a:r>
                      <a:endParaRPr lang="es-ES" sz="1600"/>
                    </a:p>
                  </a:txBody>
                  <a:tcPr marL="83397" marR="83397" marT="41698" marB="41698" anchor="ctr">
                    <a:lnL>
                      <a:noFill/>
                    </a:lnL>
                    <a:lnR>
                      <a:noFill/>
                    </a:lnR>
                    <a:lnT>
                      <a:noFill/>
                    </a:lnT>
                    <a:lnB>
                      <a:noFill/>
                    </a:lnB>
                    <a:solidFill>
                      <a:srgbClr val="FFCA08"/>
                    </a:solidFill>
                  </a:tcPr>
                </a:tc>
                <a:tc>
                  <a:txBody>
                    <a:bodyPr/>
                    <a:lstStyle/>
                    <a:p>
                      <a:r>
                        <a:rPr lang="es-ES" sz="1600"/>
                        <a:t>Cuota mensual o anual (incluye soporte y actualizaciones).</a:t>
                      </a:r>
                    </a:p>
                  </a:txBody>
                  <a:tcPr marL="83397" marR="83397" marT="41698" marB="41698" anchor="ctr">
                    <a:lnL>
                      <a:noFill/>
                    </a:lnL>
                    <a:lnR>
                      <a:noFill/>
                    </a:lnR>
                    <a:lnT>
                      <a:noFill/>
                    </a:lnT>
                    <a:lnB>
                      <a:noFill/>
                    </a:lnB>
                  </a:tcPr>
                </a:tc>
                <a:tc>
                  <a:txBody>
                    <a:bodyPr/>
                    <a:lstStyle/>
                    <a:p>
                      <a:r>
                        <a:rPr lang="es-ES" sz="1600"/>
                        <a:t>Baja inversión inicial, flexible, siempre actualizado.</a:t>
                      </a:r>
                    </a:p>
                  </a:txBody>
                  <a:tcPr marL="83397" marR="83397" marT="41698" marB="41698" anchor="ctr">
                    <a:lnL>
                      <a:noFill/>
                    </a:lnL>
                    <a:lnR>
                      <a:noFill/>
                    </a:lnR>
                    <a:lnT>
                      <a:noFill/>
                    </a:lnT>
                    <a:lnB>
                      <a:noFill/>
                    </a:lnB>
                  </a:tcPr>
                </a:tc>
                <a:tc>
                  <a:txBody>
                    <a:bodyPr/>
                    <a:lstStyle/>
                    <a:p>
                      <a:r>
                        <a:rPr lang="es-ES" sz="1600" dirty="0"/>
                        <a:t>Dependencia del proveedor, gasto continuo.</a:t>
                      </a:r>
                    </a:p>
                  </a:txBody>
                  <a:tcPr marL="83397" marR="83397" marT="41698" marB="41698" anchor="ctr">
                    <a:lnL>
                      <a:noFill/>
                    </a:lnL>
                    <a:lnR>
                      <a:noFill/>
                    </a:lnR>
                    <a:lnT>
                      <a:noFill/>
                    </a:lnT>
                    <a:lnB>
                      <a:noFill/>
                    </a:lnB>
                  </a:tcPr>
                </a:tc>
                <a:extLst>
                  <a:ext uri="{0D108BD9-81ED-4DB2-BD59-A6C34878D82A}">
                    <a16:rowId xmlns:a16="http://schemas.microsoft.com/office/drawing/2014/main" val="2136470884"/>
                  </a:ext>
                </a:extLst>
              </a:tr>
              <a:tr h="878533">
                <a:tc>
                  <a:txBody>
                    <a:bodyPr/>
                    <a:lstStyle/>
                    <a:p>
                      <a:r>
                        <a:rPr lang="es-ES" sz="1600" b="1" dirty="0"/>
                        <a:t>Por usuario </a:t>
                      </a:r>
                      <a:endParaRPr lang="es-ES" sz="1600" dirty="0"/>
                    </a:p>
                  </a:txBody>
                  <a:tcPr marL="83397" marR="83397" marT="41698" marB="41698" anchor="ctr">
                    <a:lnL>
                      <a:noFill/>
                    </a:lnL>
                    <a:lnR>
                      <a:noFill/>
                    </a:lnR>
                    <a:lnT>
                      <a:noFill/>
                    </a:lnT>
                    <a:lnB>
                      <a:noFill/>
                    </a:lnB>
                    <a:solidFill>
                      <a:srgbClr val="FFCA08"/>
                    </a:solidFill>
                  </a:tcPr>
                </a:tc>
                <a:tc>
                  <a:txBody>
                    <a:bodyPr/>
                    <a:lstStyle/>
                    <a:p>
                      <a:r>
                        <a:rPr lang="es-ES" sz="1600"/>
                        <a:t>Pago según nº de usuarios (simultáneos o específicos).</a:t>
                      </a:r>
                    </a:p>
                  </a:txBody>
                  <a:tcPr marL="83397" marR="83397" marT="41698" marB="41698" anchor="ctr">
                    <a:lnL>
                      <a:noFill/>
                    </a:lnL>
                    <a:lnR>
                      <a:noFill/>
                    </a:lnR>
                    <a:lnT>
                      <a:noFill/>
                    </a:lnT>
                    <a:lnB>
                      <a:noFill/>
                    </a:lnB>
                  </a:tcPr>
                </a:tc>
                <a:tc>
                  <a:txBody>
                    <a:bodyPr/>
                    <a:lstStyle/>
                    <a:p>
                      <a:r>
                        <a:rPr lang="es-ES" sz="1600"/>
                        <a:t>Ajuste de costes según uso real.</a:t>
                      </a:r>
                    </a:p>
                  </a:txBody>
                  <a:tcPr marL="83397" marR="83397" marT="41698" marB="41698" anchor="ctr">
                    <a:lnL>
                      <a:noFill/>
                    </a:lnL>
                    <a:lnR>
                      <a:noFill/>
                    </a:lnR>
                    <a:lnT>
                      <a:noFill/>
                    </a:lnT>
                    <a:lnB>
                      <a:noFill/>
                    </a:lnB>
                  </a:tcPr>
                </a:tc>
                <a:tc>
                  <a:txBody>
                    <a:bodyPr/>
                    <a:lstStyle/>
                    <a:p>
                      <a:r>
                        <a:rPr lang="es-ES" sz="1600"/>
                        <a:t>Puede encarecerse si hay muchos usuarios.</a:t>
                      </a:r>
                    </a:p>
                  </a:txBody>
                  <a:tcPr marL="83397" marR="83397" marT="41698" marB="41698" anchor="ctr">
                    <a:lnL>
                      <a:noFill/>
                    </a:lnL>
                    <a:lnR>
                      <a:noFill/>
                    </a:lnR>
                    <a:lnT>
                      <a:noFill/>
                    </a:lnT>
                    <a:lnB>
                      <a:noFill/>
                    </a:lnB>
                  </a:tcPr>
                </a:tc>
                <a:extLst>
                  <a:ext uri="{0D108BD9-81ED-4DB2-BD59-A6C34878D82A}">
                    <a16:rowId xmlns:a16="http://schemas.microsoft.com/office/drawing/2014/main" val="2169661845"/>
                  </a:ext>
                </a:extLst>
              </a:tr>
              <a:tr h="1142094">
                <a:tc>
                  <a:txBody>
                    <a:bodyPr/>
                    <a:lstStyle/>
                    <a:p>
                      <a:r>
                        <a:rPr lang="es-ES" sz="1600" b="1"/>
                        <a:t>Por uso/consumo</a:t>
                      </a:r>
                      <a:endParaRPr lang="es-ES" sz="1600"/>
                    </a:p>
                  </a:txBody>
                  <a:tcPr marL="83397" marR="83397" marT="41698" marB="41698" anchor="ctr">
                    <a:lnL>
                      <a:noFill/>
                    </a:lnL>
                    <a:lnR>
                      <a:noFill/>
                    </a:lnR>
                    <a:lnT>
                      <a:noFill/>
                    </a:lnT>
                    <a:lnB>
                      <a:noFill/>
                    </a:lnB>
                    <a:solidFill>
                      <a:srgbClr val="FFCA08"/>
                    </a:solidFill>
                  </a:tcPr>
                </a:tc>
                <a:tc>
                  <a:txBody>
                    <a:bodyPr/>
                    <a:lstStyle/>
                    <a:p>
                      <a:r>
                        <a:rPr lang="es-ES" sz="1600"/>
                        <a:t>Pago según recursos utilizados (transacciones, almacenamiento, etc.).</a:t>
                      </a:r>
                    </a:p>
                  </a:txBody>
                  <a:tcPr marL="83397" marR="83397" marT="41698" marB="41698" anchor="ctr">
                    <a:lnL>
                      <a:noFill/>
                    </a:lnL>
                    <a:lnR>
                      <a:noFill/>
                    </a:lnR>
                    <a:lnT>
                      <a:noFill/>
                    </a:lnT>
                    <a:lnB>
                      <a:noFill/>
                    </a:lnB>
                  </a:tcPr>
                </a:tc>
                <a:tc>
                  <a:txBody>
                    <a:bodyPr/>
                    <a:lstStyle/>
                    <a:p>
                      <a:r>
                        <a:rPr lang="es-ES" sz="1600"/>
                        <a:t>Flexible, escalable, ideal para empresas con picos de actividad.</a:t>
                      </a:r>
                    </a:p>
                  </a:txBody>
                  <a:tcPr marL="83397" marR="83397" marT="41698" marB="41698" anchor="ctr">
                    <a:lnL>
                      <a:noFill/>
                    </a:lnL>
                    <a:lnR>
                      <a:noFill/>
                    </a:lnR>
                    <a:lnT>
                      <a:noFill/>
                    </a:lnT>
                    <a:lnB>
                      <a:noFill/>
                    </a:lnB>
                  </a:tcPr>
                </a:tc>
                <a:tc>
                  <a:txBody>
                    <a:bodyPr/>
                    <a:lstStyle/>
                    <a:p>
                      <a:r>
                        <a:rPr lang="es-ES" sz="1600"/>
                        <a:t>Coste variable e impredecible.</a:t>
                      </a:r>
                    </a:p>
                  </a:txBody>
                  <a:tcPr marL="83397" marR="83397" marT="41698" marB="41698" anchor="ctr">
                    <a:lnL>
                      <a:noFill/>
                    </a:lnL>
                    <a:lnR>
                      <a:noFill/>
                    </a:lnR>
                    <a:lnT>
                      <a:noFill/>
                    </a:lnT>
                    <a:lnB>
                      <a:noFill/>
                    </a:lnB>
                  </a:tcPr>
                </a:tc>
                <a:extLst>
                  <a:ext uri="{0D108BD9-81ED-4DB2-BD59-A6C34878D82A}">
                    <a16:rowId xmlns:a16="http://schemas.microsoft.com/office/drawing/2014/main" val="3855727950"/>
                  </a:ext>
                </a:extLst>
              </a:tr>
              <a:tr h="1142094">
                <a:tc>
                  <a:txBody>
                    <a:bodyPr/>
                    <a:lstStyle/>
                    <a:p>
                      <a:r>
                        <a:rPr lang="es-ES" sz="1600" b="1" dirty="0"/>
                        <a:t>Open </a:t>
                      </a:r>
                      <a:r>
                        <a:rPr lang="es-ES" sz="1600" b="1" dirty="0" err="1"/>
                        <a:t>Source</a:t>
                      </a:r>
                      <a:endParaRPr lang="es-ES" sz="1600" dirty="0"/>
                    </a:p>
                  </a:txBody>
                  <a:tcPr marL="83397" marR="83397" marT="41698" marB="41698" anchor="ctr">
                    <a:lnL>
                      <a:noFill/>
                    </a:lnL>
                    <a:lnR>
                      <a:noFill/>
                    </a:lnR>
                    <a:lnT>
                      <a:noFill/>
                    </a:lnT>
                    <a:lnB>
                      <a:noFill/>
                    </a:lnB>
                    <a:solidFill>
                      <a:srgbClr val="FFCA08"/>
                    </a:solidFill>
                  </a:tcPr>
                </a:tc>
                <a:tc>
                  <a:txBody>
                    <a:bodyPr/>
                    <a:lstStyle/>
                    <a:p>
                      <a:r>
                        <a:rPr lang="es-ES" sz="1600"/>
                        <a:t>Código abierto, sin coste de licencia.</a:t>
                      </a:r>
                    </a:p>
                  </a:txBody>
                  <a:tcPr marL="83397" marR="83397" marT="41698" marB="41698" anchor="ctr">
                    <a:lnL>
                      <a:noFill/>
                    </a:lnL>
                    <a:lnR>
                      <a:noFill/>
                    </a:lnR>
                    <a:lnT>
                      <a:noFill/>
                    </a:lnT>
                    <a:lnB>
                      <a:noFill/>
                    </a:lnB>
                  </a:tcPr>
                </a:tc>
                <a:tc>
                  <a:txBody>
                    <a:bodyPr/>
                    <a:lstStyle/>
                    <a:p>
                      <a:r>
                        <a:rPr lang="es-ES" sz="1600"/>
                        <a:t>Económico, flexible, gran capacidad de personalización.</a:t>
                      </a:r>
                    </a:p>
                  </a:txBody>
                  <a:tcPr marL="83397" marR="83397" marT="41698" marB="41698" anchor="ctr">
                    <a:lnL>
                      <a:noFill/>
                    </a:lnL>
                    <a:lnR>
                      <a:noFill/>
                    </a:lnR>
                    <a:lnT>
                      <a:noFill/>
                    </a:lnT>
                    <a:lnB>
                      <a:noFill/>
                    </a:lnB>
                  </a:tcPr>
                </a:tc>
                <a:tc>
                  <a:txBody>
                    <a:bodyPr/>
                    <a:lstStyle/>
                    <a:p>
                      <a:r>
                        <a:rPr lang="es-ES" sz="1600" dirty="0"/>
                        <a:t>Requiere equipo técnico propio, mayor responsabilidad en soporte.</a:t>
                      </a:r>
                    </a:p>
                  </a:txBody>
                  <a:tcPr marL="83397" marR="83397" marT="41698" marB="41698" anchor="ctr">
                    <a:lnL>
                      <a:noFill/>
                    </a:lnL>
                    <a:lnR>
                      <a:noFill/>
                    </a:lnR>
                    <a:lnT>
                      <a:noFill/>
                    </a:lnT>
                    <a:lnB>
                      <a:noFill/>
                    </a:lnB>
                  </a:tcPr>
                </a:tc>
                <a:extLst>
                  <a:ext uri="{0D108BD9-81ED-4DB2-BD59-A6C34878D82A}">
                    <a16:rowId xmlns:a16="http://schemas.microsoft.com/office/drawing/2014/main" val="2949757857"/>
                  </a:ext>
                </a:extLst>
              </a:tr>
            </a:tbl>
          </a:graphicData>
        </a:graphic>
      </p:graphicFrame>
    </p:spTree>
    <p:extLst>
      <p:ext uri="{BB962C8B-B14F-4D97-AF65-F5344CB8AC3E}">
        <p14:creationId xmlns:p14="http://schemas.microsoft.com/office/powerpoint/2010/main" val="313276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EED647-84CF-1A16-4D69-1DA7D6922B41}"/>
              </a:ext>
            </a:extLst>
          </p:cNvPr>
          <p:cNvSpPr>
            <a:spLocks noGrp="1"/>
          </p:cNvSpPr>
          <p:nvPr>
            <p:ph type="ctrTitle"/>
          </p:nvPr>
        </p:nvSpPr>
        <p:spPr>
          <a:xfrm>
            <a:off x="6256866" y="207149"/>
            <a:ext cx="5184248" cy="1589566"/>
          </a:xfrm>
        </p:spPr>
        <p:txBody>
          <a:bodyPr/>
          <a:lstStyle/>
          <a:p>
            <a:r>
              <a:rPr lang="en-US" sz="4000" dirty="0" err="1"/>
              <a:t>Principales</a:t>
            </a:r>
            <a:r>
              <a:rPr lang="en-US" sz="4000" dirty="0"/>
              <a:t> ERP </a:t>
            </a:r>
            <a:r>
              <a:rPr lang="en-US" sz="4000" dirty="0" err="1"/>
              <a:t>comerciales</a:t>
            </a:r>
            <a:endParaRPr lang="en-US" sz="4000" dirty="0"/>
          </a:p>
        </p:txBody>
      </p:sp>
      <p:pic>
        <p:nvPicPr>
          <p:cNvPr id="5" name="Picture Placeholder 4" descr="Modern glass building in black and white.">
            <a:extLst>
              <a:ext uri="{FF2B5EF4-FFF2-40B4-BE49-F238E27FC236}">
                <a16:creationId xmlns:a16="http://schemas.microsoft.com/office/drawing/2014/main" id="{73988C3C-9CF5-8861-742A-E259DD36B96A}"/>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l="30" r="30"/>
          <a:stretch/>
        </p:blipFill>
        <p:spPr>
          <a:xfrm>
            <a:off x="0" y="0"/>
            <a:ext cx="6256866" cy="6858000"/>
          </a:xfrm>
        </p:spPr>
      </p:pic>
      <p:sp>
        <p:nvSpPr>
          <p:cNvPr id="2" name="Rectángulo 1">
            <a:extLst>
              <a:ext uri="{FF2B5EF4-FFF2-40B4-BE49-F238E27FC236}">
                <a16:creationId xmlns:a16="http://schemas.microsoft.com/office/drawing/2014/main" id="{29EA013F-A331-421C-8D25-515613B61CBC}"/>
              </a:ext>
            </a:extLst>
          </p:cNvPr>
          <p:cNvSpPr/>
          <p:nvPr/>
        </p:nvSpPr>
        <p:spPr>
          <a:xfrm>
            <a:off x="6513538" y="1905506"/>
            <a:ext cx="5184248" cy="2554545"/>
          </a:xfrm>
          <a:prstGeom prst="rect">
            <a:avLst/>
          </a:prstGeom>
        </p:spPr>
        <p:txBody>
          <a:bodyPr wrap="square">
            <a:spAutoFit/>
          </a:bodyPr>
          <a:lstStyle/>
          <a:p>
            <a:r>
              <a:rPr lang="es-ES" sz="3200" dirty="0"/>
              <a:t>• SAP</a:t>
            </a:r>
          </a:p>
          <a:p>
            <a:r>
              <a:rPr lang="es-ES" sz="3200" dirty="0"/>
              <a:t>• Oracle </a:t>
            </a:r>
            <a:r>
              <a:rPr lang="es-ES" sz="3200" dirty="0" err="1"/>
              <a:t>NetSuite</a:t>
            </a:r>
            <a:endParaRPr lang="es-ES" sz="3200" dirty="0"/>
          </a:p>
          <a:p>
            <a:r>
              <a:rPr lang="es-ES" sz="3200" dirty="0"/>
              <a:t>• Microsoft Dynamics 365</a:t>
            </a:r>
          </a:p>
          <a:p>
            <a:r>
              <a:rPr lang="es-ES" sz="3200" dirty="0"/>
              <a:t>• </a:t>
            </a:r>
            <a:r>
              <a:rPr lang="es-ES" sz="3200" dirty="0" err="1"/>
              <a:t>Infor</a:t>
            </a:r>
            <a:endParaRPr lang="es-ES" sz="3200" dirty="0"/>
          </a:p>
          <a:p>
            <a:r>
              <a:rPr lang="es-ES" sz="3200" dirty="0"/>
              <a:t>• Sage</a:t>
            </a:r>
          </a:p>
        </p:txBody>
      </p:sp>
    </p:spTree>
    <p:extLst>
      <p:ext uri="{BB962C8B-B14F-4D97-AF65-F5344CB8AC3E}">
        <p14:creationId xmlns:p14="http://schemas.microsoft.com/office/powerpoint/2010/main" val="518133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4DF6A43-5B98-4967-9C9F-0273C08409B0}"/>
              </a:ext>
            </a:extLst>
          </p:cNvPr>
          <p:cNvSpPr/>
          <p:nvPr/>
        </p:nvSpPr>
        <p:spPr>
          <a:xfrm>
            <a:off x="1064282" y="551010"/>
            <a:ext cx="3920945" cy="646331"/>
          </a:xfrm>
          <a:prstGeom prst="rect">
            <a:avLst/>
          </a:prstGeom>
        </p:spPr>
        <p:txBody>
          <a:bodyPr wrap="none">
            <a:spAutoFit/>
          </a:bodyPr>
          <a:lstStyle/>
          <a:p>
            <a:r>
              <a:rPr lang="en-US" sz="3600" b="1" dirty="0"/>
              <a:t>ERP </a:t>
            </a:r>
            <a:r>
              <a:rPr lang="en-US" sz="3600" b="1" dirty="0" err="1"/>
              <a:t>comerciales</a:t>
            </a:r>
            <a:endParaRPr lang="es-ES" sz="3600" b="1" dirty="0"/>
          </a:p>
        </p:txBody>
      </p:sp>
      <p:pic>
        <p:nvPicPr>
          <p:cNvPr id="7" name="Image 68">
            <a:extLst>
              <a:ext uri="{FF2B5EF4-FFF2-40B4-BE49-F238E27FC236}">
                <a16:creationId xmlns:a16="http://schemas.microsoft.com/office/drawing/2014/main" id="{500140DE-79E0-43AC-9CC4-138E54CC9151}"/>
              </a:ext>
            </a:extLst>
          </p:cNvPr>
          <p:cNvPicPr/>
          <p:nvPr/>
        </p:nvPicPr>
        <p:blipFill>
          <a:blip r:embed="rId2" cstate="print"/>
          <a:stretch>
            <a:fillRect/>
          </a:stretch>
        </p:blipFill>
        <p:spPr>
          <a:xfrm>
            <a:off x="454745" y="1912131"/>
            <a:ext cx="7924484" cy="1811972"/>
          </a:xfrm>
          <a:prstGeom prst="rect">
            <a:avLst/>
          </a:prstGeom>
        </p:spPr>
      </p:pic>
      <p:grpSp>
        <p:nvGrpSpPr>
          <p:cNvPr id="8" name="Group 74">
            <a:extLst>
              <a:ext uri="{FF2B5EF4-FFF2-40B4-BE49-F238E27FC236}">
                <a16:creationId xmlns:a16="http://schemas.microsoft.com/office/drawing/2014/main" id="{3EAAF255-25A7-4FC3-BA9E-CDA0097FE89A}"/>
              </a:ext>
            </a:extLst>
          </p:cNvPr>
          <p:cNvGrpSpPr>
            <a:grpSpLocks/>
          </p:cNvGrpSpPr>
          <p:nvPr/>
        </p:nvGrpSpPr>
        <p:grpSpPr>
          <a:xfrm>
            <a:off x="8862203" y="2472337"/>
            <a:ext cx="3096837" cy="1251765"/>
            <a:chOff x="4762" y="4762"/>
            <a:chExt cx="2647315" cy="861694"/>
          </a:xfrm>
        </p:grpSpPr>
        <p:pic>
          <p:nvPicPr>
            <p:cNvPr id="9" name="Image 75">
              <a:extLst>
                <a:ext uri="{FF2B5EF4-FFF2-40B4-BE49-F238E27FC236}">
                  <a16:creationId xmlns:a16="http://schemas.microsoft.com/office/drawing/2014/main" id="{FEC19BC6-1EA3-4A2C-975A-0FB638898FD3}"/>
                </a:ext>
              </a:extLst>
            </p:cNvPr>
            <p:cNvPicPr/>
            <p:nvPr/>
          </p:nvPicPr>
          <p:blipFill>
            <a:blip r:embed="rId3" cstate="print"/>
            <a:stretch>
              <a:fillRect/>
            </a:stretch>
          </p:blipFill>
          <p:spPr>
            <a:xfrm>
              <a:off x="9525" y="9525"/>
              <a:ext cx="2637323" cy="851674"/>
            </a:xfrm>
            <a:prstGeom prst="rect">
              <a:avLst/>
            </a:prstGeom>
          </p:spPr>
        </p:pic>
        <p:sp>
          <p:nvSpPr>
            <p:cNvPr id="10" name="Graphic 76">
              <a:extLst>
                <a:ext uri="{FF2B5EF4-FFF2-40B4-BE49-F238E27FC236}">
                  <a16:creationId xmlns:a16="http://schemas.microsoft.com/office/drawing/2014/main" id="{A90C5119-91DF-435C-AE59-FF3D81267B1A}"/>
                </a:ext>
              </a:extLst>
            </p:cNvPr>
            <p:cNvSpPr/>
            <p:nvPr/>
          </p:nvSpPr>
          <p:spPr>
            <a:xfrm>
              <a:off x="4762" y="4762"/>
              <a:ext cx="2647315" cy="861694"/>
            </a:xfrm>
            <a:custGeom>
              <a:avLst/>
              <a:gdLst/>
              <a:ahLst/>
              <a:cxnLst/>
              <a:rect l="l" t="t" r="r" b="b"/>
              <a:pathLst>
                <a:path w="2647315" h="861694">
                  <a:moveTo>
                    <a:pt x="0" y="0"/>
                  </a:moveTo>
                  <a:lnTo>
                    <a:pt x="2646848" y="0"/>
                  </a:lnTo>
                  <a:lnTo>
                    <a:pt x="2646848" y="861199"/>
                  </a:lnTo>
                  <a:lnTo>
                    <a:pt x="0" y="861199"/>
                  </a:lnTo>
                  <a:lnTo>
                    <a:pt x="0" y="0"/>
                  </a:lnTo>
                  <a:close/>
                </a:path>
              </a:pathLst>
            </a:custGeom>
            <a:ln w="9524">
              <a:solidFill>
                <a:srgbClr val="595959"/>
              </a:solidFill>
              <a:prstDash val="solid"/>
            </a:ln>
          </p:spPr>
          <p:txBody>
            <a:bodyPr wrap="square" lIns="0" tIns="0" rIns="0" bIns="0" rtlCol="0">
              <a:prstTxWarp prst="textNoShape">
                <a:avLst/>
              </a:prstTxWarp>
              <a:noAutofit/>
            </a:bodyPr>
            <a:lstStyle/>
            <a:p>
              <a:endParaRPr lang="es-ES"/>
            </a:p>
          </p:txBody>
        </p:sp>
      </p:grpSp>
      <p:pic>
        <p:nvPicPr>
          <p:cNvPr id="3" name="Imagen 2">
            <a:extLst>
              <a:ext uri="{FF2B5EF4-FFF2-40B4-BE49-F238E27FC236}">
                <a16:creationId xmlns:a16="http://schemas.microsoft.com/office/drawing/2014/main" id="{5CCE8649-509C-4FDA-8ABE-CC0D0B510C3E}"/>
              </a:ext>
            </a:extLst>
          </p:cNvPr>
          <p:cNvPicPr>
            <a:picLocks noChangeAspect="1"/>
          </p:cNvPicPr>
          <p:nvPr/>
        </p:nvPicPr>
        <p:blipFill>
          <a:blip r:embed="rId4"/>
          <a:stretch>
            <a:fillRect/>
          </a:stretch>
        </p:blipFill>
        <p:spPr>
          <a:xfrm>
            <a:off x="824479" y="4625927"/>
            <a:ext cx="3878205" cy="1292735"/>
          </a:xfrm>
          <a:prstGeom prst="rect">
            <a:avLst/>
          </a:prstGeom>
        </p:spPr>
      </p:pic>
      <p:pic>
        <p:nvPicPr>
          <p:cNvPr id="4" name="Imagen 3">
            <a:extLst>
              <a:ext uri="{FF2B5EF4-FFF2-40B4-BE49-F238E27FC236}">
                <a16:creationId xmlns:a16="http://schemas.microsoft.com/office/drawing/2014/main" id="{3360DFB3-55D0-4F5D-8D45-150F083F5017}"/>
              </a:ext>
            </a:extLst>
          </p:cNvPr>
          <p:cNvPicPr>
            <a:picLocks noChangeAspect="1"/>
          </p:cNvPicPr>
          <p:nvPr/>
        </p:nvPicPr>
        <p:blipFill>
          <a:blip r:embed="rId5"/>
          <a:stretch>
            <a:fillRect/>
          </a:stretch>
        </p:blipFill>
        <p:spPr>
          <a:xfrm>
            <a:off x="6296543" y="4251134"/>
            <a:ext cx="3096837" cy="1667528"/>
          </a:xfrm>
          <a:prstGeom prst="rect">
            <a:avLst/>
          </a:prstGeom>
        </p:spPr>
      </p:pic>
    </p:spTree>
    <p:extLst>
      <p:ext uri="{BB962C8B-B14F-4D97-AF65-F5344CB8AC3E}">
        <p14:creationId xmlns:p14="http://schemas.microsoft.com/office/powerpoint/2010/main" val="2857307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EED647-84CF-1A16-4D69-1DA7D6922B41}"/>
              </a:ext>
            </a:extLst>
          </p:cNvPr>
          <p:cNvSpPr>
            <a:spLocks noGrp="1"/>
          </p:cNvSpPr>
          <p:nvPr>
            <p:ph type="ctrTitle"/>
          </p:nvPr>
        </p:nvSpPr>
        <p:spPr>
          <a:xfrm>
            <a:off x="6256866" y="207149"/>
            <a:ext cx="5184248" cy="1589566"/>
          </a:xfrm>
        </p:spPr>
        <p:txBody>
          <a:bodyPr/>
          <a:lstStyle/>
          <a:p>
            <a:r>
              <a:rPr lang="en-US" sz="4000" dirty="0" err="1"/>
              <a:t>Principales</a:t>
            </a:r>
            <a:r>
              <a:rPr lang="en-US" sz="4000" dirty="0"/>
              <a:t> ERP </a:t>
            </a:r>
            <a:r>
              <a:rPr lang="en-US" sz="4000" dirty="0" err="1"/>
              <a:t>comerciales</a:t>
            </a:r>
            <a:endParaRPr lang="en-US" sz="4000" dirty="0"/>
          </a:p>
        </p:txBody>
      </p:sp>
      <p:pic>
        <p:nvPicPr>
          <p:cNvPr id="5" name="Picture Placeholder 4" descr="Modern glass building in black and white.">
            <a:extLst>
              <a:ext uri="{FF2B5EF4-FFF2-40B4-BE49-F238E27FC236}">
                <a16:creationId xmlns:a16="http://schemas.microsoft.com/office/drawing/2014/main" id="{73988C3C-9CF5-8861-742A-E259DD36B96A}"/>
              </a:ext>
            </a:extLst>
          </p:cNvPr>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l="30" r="30"/>
          <a:stretch/>
        </p:blipFill>
        <p:spPr>
          <a:xfrm>
            <a:off x="0" y="0"/>
            <a:ext cx="6256866" cy="6858000"/>
          </a:xfrm>
        </p:spPr>
      </p:pic>
      <p:sp>
        <p:nvSpPr>
          <p:cNvPr id="2" name="Rectángulo 1">
            <a:extLst>
              <a:ext uri="{FF2B5EF4-FFF2-40B4-BE49-F238E27FC236}">
                <a16:creationId xmlns:a16="http://schemas.microsoft.com/office/drawing/2014/main" id="{29EA013F-A331-421C-8D25-515613B61CBC}"/>
              </a:ext>
            </a:extLst>
          </p:cNvPr>
          <p:cNvSpPr/>
          <p:nvPr/>
        </p:nvSpPr>
        <p:spPr>
          <a:xfrm>
            <a:off x="6513538" y="1905506"/>
            <a:ext cx="5184248" cy="2554545"/>
          </a:xfrm>
          <a:prstGeom prst="rect">
            <a:avLst/>
          </a:prstGeom>
        </p:spPr>
        <p:txBody>
          <a:bodyPr wrap="square">
            <a:spAutoFit/>
          </a:bodyPr>
          <a:lstStyle/>
          <a:p>
            <a:r>
              <a:rPr lang="es-ES" sz="3200" dirty="0"/>
              <a:t>• </a:t>
            </a:r>
            <a:r>
              <a:rPr lang="es-ES" sz="3200" dirty="0" err="1"/>
              <a:t>Odoo</a:t>
            </a:r>
            <a:endParaRPr lang="es-ES" sz="3200" dirty="0"/>
          </a:p>
          <a:p>
            <a:r>
              <a:rPr lang="es-ES" sz="3200" dirty="0"/>
              <a:t>• </a:t>
            </a:r>
            <a:r>
              <a:rPr lang="es-ES" sz="3200" dirty="0" err="1"/>
              <a:t>ERPNext</a:t>
            </a:r>
            <a:endParaRPr lang="es-ES" sz="3200" dirty="0"/>
          </a:p>
          <a:p>
            <a:r>
              <a:rPr lang="es-ES" sz="3200" dirty="0"/>
              <a:t>• </a:t>
            </a:r>
            <a:r>
              <a:rPr lang="es-ES" sz="3200" dirty="0" err="1"/>
              <a:t>Dolibarr</a:t>
            </a:r>
            <a:endParaRPr lang="es-ES" sz="3200" dirty="0"/>
          </a:p>
          <a:p>
            <a:r>
              <a:rPr lang="es-ES" sz="3200" dirty="0"/>
              <a:t>• </a:t>
            </a:r>
            <a:r>
              <a:rPr lang="es-ES" sz="3200" dirty="0" err="1"/>
              <a:t>Tryton</a:t>
            </a:r>
            <a:endParaRPr lang="es-ES" sz="3200" dirty="0"/>
          </a:p>
          <a:p>
            <a:r>
              <a:rPr lang="es-ES" sz="3200" dirty="0"/>
              <a:t>• </a:t>
            </a:r>
            <a:r>
              <a:rPr lang="es-ES" sz="3200" dirty="0" err="1"/>
              <a:t>Metasfresh</a:t>
            </a:r>
            <a:endParaRPr lang="es-ES" sz="3200" dirty="0"/>
          </a:p>
        </p:txBody>
      </p:sp>
    </p:spTree>
    <p:extLst>
      <p:ext uri="{BB962C8B-B14F-4D97-AF65-F5344CB8AC3E}">
        <p14:creationId xmlns:p14="http://schemas.microsoft.com/office/powerpoint/2010/main" val="7282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4DF6A43-5B98-4967-9C9F-0273C08409B0}"/>
              </a:ext>
            </a:extLst>
          </p:cNvPr>
          <p:cNvSpPr/>
          <p:nvPr/>
        </p:nvSpPr>
        <p:spPr>
          <a:xfrm>
            <a:off x="1064282" y="551010"/>
            <a:ext cx="3920945" cy="646331"/>
          </a:xfrm>
          <a:prstGeom prst="rect">
            <a:avLst/>
          </a:prstGeom>
        </p:spPr>
        <p:txBody>
          <a:bodyPr wrap="none">
            <a:spAutoFit/>
          </a:bodyPr>
          <a:lstStyle/>
          <a:p>
            <a:r>
              <a:rPr lang="en-US" sz="3600" b="1" dirty="0"/>
              <a:t>ERP </a:t>
            </a:r>
            <a:r>
              <a:rPr lang="en-US" sz="3600" b="1" dirty="0" err="1"/>
              <a:t>comerciales</a:t>
            </a:r>
            <a:endParaRPr lang="es-ES" sz="3600" b="1" dirty="0"/>
          </a:p>
        </p:txBody>
      </p:sp>
      <p:pic>
        <p:nvPicPr>
          <p:cNvPr id="5" name="Imagen 4">
            <a:extLst>
              <a:ext uri="{FF2B5EF4-FFF2-40B4-BE49-F238E27FC236}">
                <a16:creationId xmlns:a16="http://schemas.microsoft.com/office/drawing/2014/main" id="{CF991AF1-0B56-46C0-BCA0-B024481FF9E3}"/>
              </a:ext>
            </a:extLst>
          </p:cNvPr>
          <p:cNvPicPr>
            <a:picLocks noChangeAspect="1"/>
          </p:cNvPicPr>
          <p:nvPr/>
        </p:nvPicPr>
        <p:blipFill>
          <a:blip r:embed="rId2"/>
          <a:stretch>
            <a:fillRect/>
          </a:stretch>
        </p:blipFill>
        <p:spPr>
          <a:xfrm>
            <a:off x="447407" y="1990605"/>
            <a:ext cx="7672383" cy="1933001"/>
          </a:xfrm>
          <a:prstGeom prst="rect">
            <a:avLst/>
          </a:prstGeom>
        </p:spPr>
      </p:pic>
      <p:pic>
        <p:nvPicPr>
          <p:cNvPr id="11" name="Image 79">
            <a:extLst>
              <a:ext uri="{FF2B5EF4-FFF2-40B4-BE49-F238E27FC236}">
                <a16:creationId xmlns:a16="http://schemas.microsoft.com/office/drawing/2014/main" id="{80BDF333-82D7-4CE8-9FC8-0F676260BC2A}"/>
              </a:ext>
            </a:extLst>
          </p:cNvPr>
          <p:cNvPicPr/>
          <p:nvPr/>
        </p:nvPicPr>
        <p:blipFill>
          <a:blip r:embed="rId3" cstate="print"/>
          <a:stretch>
            <a:fillRect/>
          </a:stretch>
        </p:blipFill>
        <p:spPr>
          <a:xfrm>
            <a:off x="1214813" y="4472247"/>
            <a:ext cx="3190932" cy="1108223"/>
          </a:xfrm>
          <a:prstGeom prst="rect">
            <a:avLst/>
          </a:prstGeom>
        </p:spPr>
      </p:pic>
      <p:pic>
        <p:nvPicPr>
          <p:cNvPr id="6" name="Imagen 5">
            <a:extLst>
              <a:ext uri="{FF2B5EF4-FFF2-40B4-BE49-F238E27FC236}">
                <a16:creationId xmlns:a16="http://schemas.microsoft.com/office/drawing/2014/main" id="{4F12AD0B-3CC0-4FA8-BCB8-C71030456C17}"/>
              </a:ext>
            </a:extLst>
          </p:cNvPr>
          <p:cNvPicPr>
            <a:picLocks noChangeAspect="1"/>
          </p:cNvPicPr>
          <p:nvPr/>
        </p:nvPicPr>
        <p:blipFill>
          <a:blip r:embed="rId4"/>
          <a:stretch>
            <a:fillRect/>
          </a:stretch>
        </p:blipFill>
        <p:spPr>
          <a:xfrm>
            <a:off x="6130005" y="4355869"/>
            <a:ext cx="5198511" cy="1389701"/>
          </a:xfrm>
          <a:prstGeom prst="rect">
            <a:avLst/>
          </a:prstGeom>
        </p:spPr>
      </p:pic>
    </p:spTree>
    <p:extLst>
      <p:ext uri="{BB962C8B-B14F-4D97-AF65-F5344CB8AC3E}">
        <p14:creationId xmlns:p14="http://schemas.microsoft.com/office/powerpoint/2010/main" val="2320524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Características</a:t>
            </a:r>
            <a:r>
              <a:rPr lang="en-US" dirty="0"/>
              <a:t> de los ERP</a:t>
            </a:r>
          </a:p>
        </p:txBody>
      </p:sp>
      <p:grpSp>
        <p:nvGrpSpPr>
          <p:cNvPr id="5" name="Group 26">
            <a:extLst>
              <a:ext uri="{FF2B5EF4-FFF2-40B4-BE49-F238E27FC236}">
                <a16:creationId xmlns:a16="http://schemas.microsoft.com/office/drawing/2014/main" id="{4D10BB37-8BCB-4432-96C8-D58B73826E91}"/>
              </a:ext>
            </a:extLst>
          </p:cNvPr>
          <p:cNvGrpSpPr>
            <a:grpSpLocks/>
          </p:cNvGrpSpPr>
          <p:nvPr/>
        </p:nvGrpSpPr>
        <p:grpSpPr>
          <a:xfrm>
            <a:off x="1745673" y="1819536"/>
            <a:ext cx="9060872" cy="4863897"/>
            <a:chOff x="4762" y="4762"/>
            <a:chExt cx="4077335" cy="2070735"/>
          </a:xfrm>
        </p:grpSpPr>
        <p:pic>
          <p:nvPicPr>
            <p:cNvPr id="6" name="Image 27">
              <a:extLst>
                <a:ext uri="{FF2B5EF4-FFF2-40B4-BE49-F238E27FC236}">
                  <a16:creationId xmlns:a16="http://schemas.microsoft.com/office/drawing/2014/main" id="{C2271775-DF0A-495A-943D-77F36400853C}"/>
                </a:ext>
              </a:extLst>
            </p:cNvPr>
            <p:cNvPicPr/>
            <p:nvPr/>
          </p:nvPicPr>
          <p:blipFill>
            <a:blip r:embed="rId2" cstate="print"/>
            <a:stretch>
              <a:fillRect/>
            </a:stretch>
          </p:blipFill>
          <p:spPr>
            <a:xfrm>
              <a:off x="9525" y="9525"/>
              <a:ext cx="4067564" cy="2060899"/>
            </a:xfrm>
            <a:prstGeom prst="rect">
              <a:avLst/>
            </a:prstGeom>
          </p:spPr>
        </p:pic>
        <p:sp>
          <p:nvSpPr>
            <p:cNvPr id="7" name="Graphic 28">
              <a:extLst>
                <a:ext uri="{FF2B5EF4-FFF2-40B4-BE49-F238E27FC236}">
                  <a16:creationId xmlns:a16="http://schemas.microsoft.com/office/drawing/2014/main" id="{56C52A65-DFBB-4AB4-AE2E-F5F6A72BD58F}"/>
                </a:ext>
              </a:extLst>
            </p:cNvPr>
            <p:cNvSpPr/>
            <p:nvPr/>
          </p:nvSpPr>
          <p:spPr>
            <a:xfrm>
              <a:off x="4762" y="4762"/>
              <a:ext cx="4077335" cy="2070735"/>
            </a:xfrm>
            <a:custGeom>
              <a:avLst/>
              <a:gdLst/>
              <a:ahLst/>
              <a:cxnLst/>
              <a:rect l="l" t="t" r="r" b="b"/>
              <a:pathLst>
                <a:path w="4077335" h="2070735">
                  <a:moveTo>
                    <a:pt x="0" y="0"/>
                  </a:moveTo>
                  <a:lnTo>
                    <a:pt x="4077089" y="0"/>
                  </a:lnTo>
                  <a:lnTo>
                    <a:pt x="4077089" y="2070424"/>
                  </a:lnTo>
                  <a:lnTo>
                    <a:pt x="0" y="2070424"/>
                  </a:lnTo>
                  <a:lnTo>
                    <a:pt x="0" y="0"/>
                  </a:lnTo>
                  <a:close/>
                </a:path>
              </a:pathLst>
            </a:custGeom>
            <a:ln w="9524">
              <a:solidFill>
                <a:srgbClr val="595959"/>
              </a:solidFill>
              <a:prstDash val="solid"/>
            </a:ln>
          </p:spPr>
          <p:txBody>
            <a:bodyPr wrap="square" lIns="0" tIns="0" rIns="0" bIns="0" rtlCol="0">
              <a:prstTxWarp prst="textNoShape">
                <a:avLst/>
              </a:prstTxWarp>
              <a:noAutofit/>
            </a:bodyPr>
            <a:lstStyle/>
            <a:p>
              <a:endParaRPr lang="es-ES"/>
            </a:p>
          </p:txBody>
        </p:sp>
      </p:grpSp>
    </p:spTree>
    <p:extLst>
      <p:ext uri="{BB962C8B-B14F-4D97-AF65-F5344CB8AC3E}">
        <p14:creationId xmlns:p14="http://schemas.microsoft.com/office/powerpoint/2010/main" val="3989775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Características</a:t>
            </a:r>
            <a:r>
              <a:rPr lang="en-US" dirty="0"/>
              <a:t> de los ERP</a:t>
            </a:r>
          </a:p>
        </p:txBody>
      </p:sp>
      <p:sp>
        <p:nvSpPr>
          <p:cNvPr id="4" name="Rectángulo 3">
            <a:extLst>
              <a:ext uri="{FF2B5EF4-FFF2-40B4-BE49-F238E27FC236}">
                <a16:creationId xmlns:a16="http://schemas.microsoft.com/office/drawing/2014/main" id="{6190D695-0213-4115-B26D-AF007FD66565}"/>
              </a:ext>
            </a:extLst>
          </p:cNvPr>
          <p:cNvSpPr/>
          <p:nvPr/>
        </p:nvSpPr>
        <p:spPr>
          <a:xfrm>
            <a:off x="520931" y="1898363"/>
            <a:ext cx="11100262" cy="4651979"/>
          </a:xfrm>
          <a:prstGeom prst="rect">
            <a:avLst/>
          </a:prstGeom>
        </p:spPr>
        <p:txBody>
          <a:bodyPr wrap="square">
            <a:spAutoFit/>
          </a:bodyPr>
          <a:lstStyle/>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Modularidad</a:t>
            </a:r>
            <a:r>
              <a:rPr lang="es-ES" altLang="es-ES" sz="2000" dirty="0">
                <a:latin typeface="Arial" panose="020B0604020202020204" pitchFamily="34" charset="0"/>
              </a:rPr>
              <a:t> : cada área (finanzas, producción, logística, RRHH, etc.) tiene su módulo, y la empresa instala los que necesite.</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Integración</a:t>
            </a:r>
            <a:r>
              <a:rPr lang="es-ES" altLang="es-ES" sz="2000" dirty="0">
                <a:latin typeface="Arial" panose="020B0604020202020204" pitchFamily="34" charset="0"/>
              </a:rPr>
              <a:t> : todos los módulos comparten datos, evitando duplicidades y mejorando la coherencia.</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Automatización</a:t>
            </a:r>
            <a:r>
              <a:rPr lang="es-ES" altLang="es-ES" sz="2000" dirty="0">
                <a:latin typeface="Arial" panose="020B0604020202020204" pitchFamily="34" charset="0"/>
              </a:rPr>
              <a:t> : tareas repetitivas (facturación, stock, nóminas) se hacen automáticamente.</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Base de datos centralizada</a:t>
            </a:r>
            <a:r>
              <a:rPr lang="es-ES" altLang="es-ES" sz="2000" dirty="0">
                <a:latin typeface="Arial" panose="020B0604020202020204" pitchFamily="34" charset="0"/>
              </a:rPr>
              <a:t> : la información se guarda una sola vez y es común para todos.</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Accesibilidad</a:t>
            </a:r>
            <a:r>
              <a:rPr lang="es-ES" altLang="es-ES" sz="2000" dirty="0">
                <a:latin typeface="Arial" panose="020B0604020202020204" pitchFamily="34" charset="0"/>
              </a:rPr>
              <a:t> : acceso desde distintos dispositivos y lugares con perfiles de usuario.</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Tiempo real</a:t>
            </a:r>
            <a:r>
              <a:rPr lang="es-ES" altLang="es-ES" sz="2000" dirty="0">
                <a:latin typeface="Arial" panose="020B0604020202020204" pitchFamily="34" charset="0"/>
              </a:rPr>
              <a:t> : la información se actualiza al instante, mejorando la toma de decisiones.</a:t>
            </a:r>
          </a:p>
          <a:p>
            <a:pPr lvl="0" eaLnBrk="0" fontAlgn="base" hangingPunct="0">
              <a:lnSpc>
                <a:spcPct val="150000"/>
              </a:lnSpc>
              <a:spcBef>
                <a:spcPct val="0"/>
              </a:spcBef>
              <a:spcAft>
                <a:spcPct val="0"/>
              </a:spcAft>
              <a:buFontTx/>
              <a:buChar char="•"/>
            </a:pPr>
            <a:r>
              <a:rPr lang="es-ES" altLang="es-ES" sz="2000" b="1" dirty="0">
                <a:latin typeface="Arial" panose="020B0604020202020204" pitchFamily="34" charset="0"/>
              </a:rPr>
              <a:t>Escalabilidad y personalización</a:t>
            </a:r>
            <a:r>
              <a:rPr lang="es-ES" altLang="es-ES" sz="2000" dirty="0">
                <a:latin typeface="Arial" panose="020B0604020202020204" pitchFamily="34" charset="0"/>
              </a:rPr>
              <a:t> : el ERP crece con la empresa y se adapta a su sector o necesidades específicas</a:t>
            </a:r>
            <a:endParaRPr lang="es-ES" sz="2000" dirty="0"/>
          </a:p>
        </p:txBody>
      </p:sp>
    </p:spTree>
    <p:extLst>
      <p:ext uri="{BB962C8B-B14F-4D97-AF65-F5344CB8AC3E}">
        <p14:creationId xmlns:p14="http://schemas.microsoft.com/office/powerpoint/2010/main" val="1056172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Características</a:t>
            </a:r>
            <a:r>
              <a:rPr lang="en-US" dirty="0"/>
              <a:t> de los ERP</a:t>
            </a:r>
          </a:p>
        </p:txBody>
      </p:sp>
      <p:sp>
        <p:nvSpPr>
          <p:cNvPr id="4" name="Rectángulo 3">
            <a:extLst>
              <a:ext uri="{FF2B5EF4-FFF2-40B4-BE49-F238E27FC236}">
                <a16:creationId xmlns:a16="http://schemas.microsoft.com/office/drawing/2014/main" id="{6190D695-0213-4115-B26D-AF007FD66565}"/>
              </a:ext>
            </a:extLst>
          </p:cNvPr>
          <p:cNvSpPr/>
          <p:nvPr/>
        </p:nvSpPr>
        <p:spPr>
          <a:xfrm>
            <a:off x="520931" y="1898363"/>
            <a:ext cx="11504292" cy="3266985"/>
          </a:xfrm>
          <a:prstGeom prst="rect">
            <a:avLst/>
          </a:prstGeom>
        </p:spPr>
        <p:txBody>
          <a:bodyPr wrap="square">
            <a:spAutoFit/>
          </a:bodyPr>
          <a:lstStyle/>
          <a:p>
            <a:pPr lvl="0" eaLnBrk="0" fontAlgn="base" hangingPunct="0">
              <a:lnSpc>
                <a:spcPct val="150000"/>
              </a:lnSpc>
              <a:spcBef>
                <a:spcPct val="0"/>
              </a:spcBef>
              <a:spcAft>
                <a:spcPct val="0"/>
              </a:spcAft>
            </a:pPr>
            <a:r>
              <a:rPr lang="es-ES" altLang="es-ES" sz="2000" dirty="0">
                <a:latin typeface="Arial" panose="020B0604020202020204" pitchFamily="34" charset="0"/>
              </a:rPr>
              <a:t>Otras características que tienen los ERP:</a:t>
            </a:r>
          </a:p>
          <a:p>
            <a:pPr marL="342900" lvl="0" indent="-342900" eaLnBrk="0" fontAlgn="base" hangingPunct="0">
              <a:lnSpc>
                <a:spcPct val="150000"/>
              </a:lnSpc>
              <a:spcBef>
                <a:spcPct val="0"/>
              </a:spcBef>
              <a:spcAft>
                <a:spcPct val="0"/>
              </a:spcAft>
              <a:buFont typeface="Arial" panose="020B0604020202020204" pitchFamily="34" charset="0"/>
              <a:buChar char="•"/>
            </a:pPr>
            <a:r>
              <a:rPr lang="es-ES" altLang="es-ES" sz="2000" dirty="0">
                <a:latin typeface="Arial" panose="020B0604020202020204" pitchFamily="34" charset="0"/>
              </a:rPr>
              <a:t>Orientados a los procesos empresariales</a:t>
            </a:r>
          </a:p>
          <a:p>
            <a:pPr marL="342900" lvl="0" indent="-342900" eaLnBrk="0" fontAlgn="base" hangingPunct="0">
              <a:lnSpc>
                <a:spcPct val="150000"/>
              </a:lnSpc>
              <a:spcBef>
                <a:spcPct val="0"/>
              </a:spcBef>
              <a:spcAft>
                <a:spcPct val="0"/>
              </a:spcAft>
              <a:buFont typeface="Arial" panose="020B0604020202020204" pitchFamily="34" charset="0"/>
              <a:buChar char="•"/>
            </a:pPr>
            <a:r>
              <a:rPr lang="es-ES" altLang="es-ES" sz="2000" dirty="0">
                <a:latin typeface="Arial" panose="020B0604020202020204" pitchFamily="34" charset="0"/>
              </a:rPr>
              <a:t>Son desarrollos multiplataforma</a:t>
            </a:r>
          </a:p>
          <a:p>
            <a:pPr marL="342900" lvl="0" indent="-342900" eaLnBrk="0" fontAlgn="base" hangingPunct="0">
              <a:lnSpc>
                <a:spcPct val="150000"/>
              </a:lnSpc>
              <a:spcBef>
                <a:spcPct val="0"/>
              </a:spcBef>
              <a:spcAft>
                <a:spcPct val="0"/>
              </a:spcAft>
              <a:buFont typeface="Arial" panose="020B0604020202020204" pitchFamily="34" charset="0"/>
              <a:buChar char="•"/>
            </a:pPr>
            <a:r>
              <a:rPr lang="es-ES" altLang="es-ES" sz="2000" dirty="0">
                <a:latin typeface="Arial" panose="020B0604020202020204" pitchFamily="34" charset="0"/>
              </a:rPr>
              <a:t>Permiten el acceso de múltiples localizaciones</a:t>
            </a:r>
          </a:p>
          <a:p>
            <a:pPr marL="342900" lvl="0" indent="-342900" eaLnBrk="0" fontAlgn="base" hangingPunct="0">
              <a:lnSpc>
                <a:spcPct val="150000"/>
              </a:lnSpc>
              <a:spcBef>
                <a:spcPct val="0"/>
              </a:spcBef>
              <a:spcAft>
                <a:spcPct val="0"/>
              </a:spcAft>
              <a:buFont typeface="Arial" panose="020B0604020202020204" pitchFamily="34" charset="0"/>
              <a:buChar char="•"/>
            </a:pPr>
            <a:r>
              <a:rPr lang="es-ES" altLang="es-ES" sz="2000" dirty="0">
                <a:latin typeface="Arial" panose="020B0604020202020204" pitchFamily="34" charset="0"/>
              </a:rPr>
              <a:t>Se puede implementar en cualquier sector de negocio</a:t>
            </a:r>
          </a:p>
          <a:p>
            <a:pPr marL="342900" lvl="0" indent="-342900" eaLnBrk="0" fontAlgn="base" hangingPunct="0">
              <a:lnSpc>
                <a:spcPct val="150000"/>
              </a:lnSpc>
              <a:spcBef>
                <a:spcPct val="0"/>
              </a:spcBef>
              <a:spcAft>
                <a:spcPct val="0"/>
              </a:spcAft>
              <a:buFont typeface="Arial" panose="020B0604020202020204" pitchFamily="34" charset="0"/>
              <a:buChar char="•"/>
            </a:pPr>
            <a:r>
              <a:rPr lang="es-ES" altLang="es-ES" sz="2000" dirty="0">
                <a:latin typeface="Arial" panose="020B0604020202020204" pitchFamily="34" charset="0"/>
              </a:rPr>
              <a:t>Permiten adaptación a las particularidades de la empresa</a:t>
            </a:r>
          </a:p>
          <a:p>
            <a:pPr marL="342900" lvl="0" indent="-342900" eaLnBrk="0" fontAlgn="base" hangingPunct="0">
              <a:lnSpc>
                <a:spcPct val="150000"/>
              </a:lnSpc>
              <a:spcBef>
                <a:spcPct val="0"/>
              </a:spcBef>
              <a:spcAft>
                <a:spcPct val="0"/>
              </a:spcAft>
              <a:buFont typeface="Arial" panose="020B0604020202020204" pitchFamily="34" charset="0"/>
              <a:buChar char="•"/>
            </a:pPr>
            <a:r>
              <a:rPr lang="es-ES" altLang="es-ES" sz="2000" dirty="0">
                <a:latin typeface="Arial" panose="020B0604020202020204" pitchFamily="34" charset="0"/>
              </a:rPr>
              <a:t>Integrables en sistemas que proporcionan la base de la información para los cuadros de mando </a:t>
            </a:r>
          </a:p>
        </p:txBody>
      </p:sp>
    </p:spTree>
    <p:extLst>
      <p:ext uri="{BB962C8B-B14F-4D97-AF65-F5344CB8AC3E}">
        <p14:creationId xmlns:p14="http://schemas.microsoft.com/office/powerpoint/2010/main" val="3415783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6E95-9B0C-4EC1-9980-C3F4F6A53F21}"/>
              </a:ext>
            </a:extLst>
          </p:cNvPr>
          <p:cNvSpPr>
            <a:spLocks noGrp="1"/>
          </p:cNvSpPr>
          <p:nvPr>
            <p:ph type="title"/>
          </p:nvPr>
        </p:nvSpPr>
        <p:spPr>
          <a:xfrm>
            <a:off x="844000" y="329896"/>
            <a:ext cx="6135624" cy="896474"/>
          </a:xfrm>
        </p:spPr>
        <p:txBody>
          <a:bodyPr/>
          <a:lstStyle/>
          <a:p>
            <a:r>
              <a:rPr lang="en-US" dirty="0" err="1"/>
              <a:t>Objetivos</a:t>
            </a:r>
            <a:r>
              <a:rPr lang="en-US" dirty="0"/>
              <a:t> del </a:t>
            </a:r>
            <a:r>
              <a:rPr lang="en-US" dirty="0" err="1"/>
              <a:t>tema</a:t>
            </a:r>
            <a:endParaRPr lang="en-US" dirty="0"/>
          </a:p>
        </p:txBody>
      </p:sp>
      <p:sp>
        <p:nvSpPr>
          <p:cNvPr id="4" name="Content Placeholder 3">
            <a:extLst>
              <a:ext uri="{FF2B5EF4-FFF2-40B4-BE49-F238E27FC236}">
                <a16:creationId xmlns:a16="http://schemas.microsoft.com/office/drawing/2014/main" id="{3FCB56FB-552F-5A4B-085F-DC35C50D474C}"/>
              </a:ext>
            </a:extLst>
          </p:cNvPr>
          <p:cNvSpPr>
            <a:spLocks noGrp="1"/>
          </p:cNvSpPr>
          <p:nvPr>
            <p:ph sz="quarter" idx="18"/>
          </p:nvPr>
        </p:nvSpPr>
        <p:spPr>
          <a:xfrm>
            <a:off x="362737" y="1398881"/>
            <a:ext cx="6241267" cy="3157929"/>
          </a:xfrm>
        </p:spPr>
        <p:txBody>
          <a:bodyPr lIns="0" tIns="0" rIns="0" bIns="0">
            <a:noAutofit/>
          </a:bodyPr>
          <a:lstStyle/>
          <a:p>
            <a:r>
              <a:rPr lang="es-ES" sz="2800" dirty="0"/>
              <a:t>1. Sistemas de Gestión Empresarial </a:t>
            </a:r>
          </a:p>
          <a:p>
            <a:r>
              <a:rPr lang="es-ES" sz="2800" dirty="0"/>
              <a:t>2. Qué es un ERP</a:t>
            </a:r>
          </a:p>
          <a:p>
            <a:r>
              <a:rPr lang="es-ES" sz="2800" dirty="0"/>
              <a:t>3. Diferencias ERP, CRM y BI</a:t>
            </a:r>
          </a:p>
          <a:p>
            <a:r>
              <a:rPr lang="es-ES" sz="2800" dirty="0"/>
              <a:t>4. Ventajas y Desventajas</a:t>
            </a:r>
          </a:p>
          <a:p>
            <a:r>
              <a:rPr lang="es-ES" sz="2800" dirty="0"/>
              <a:t>5. Importancia en la empresa. </a:t>
            </a:r>
          </a:p>
          <a:p>
            <a:r>
              <a:rPr lang="es-ES" sz="2800" dirty="0"/>
              <a:t>6. Principales ERP del mercado</a:t>
            </a:r>
          </a:p>
          <a:p>
            <a:r>
              <a:rPr lang="es-ES" sz="2800" dirty="0"/>
              <a:t>7. Licencias de ERP</a:t>
            </a:r>
          </a:p>
        </p:txBody>
      </p:sp>
      <p:pic>
        <p:nvPicPr>
          <p:cNvPr id="14" name="Picture Placeholder 13" descr="Two people collaborating at a computer.">
            <a:extLst>
              <a:ext uri="{FF2B5EF4-FFF2-40B4-BE49-F238E27FC236}">
                <a16:creationId xmlns:a16="http://schemas.microsoft.com/office/drawing/2014/main" id="{4A5C565C-5FD3-821D-1BF8-583E98BD9765}"/>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41" r="41"/>
          <a:stretch/>
        </p:blipFill>
        <p:spPr>
          <a:xfrm>
            <a:off x="7300452" y="831918"/>
            <a:ext cx="4006875" cy="5194161"/>
          </a:xfrm>
        </p:spPr>
      </p:pic>
    </p:spTree>
    <p:extLst>
      <p:ext uri="{BB962C8B-B14F-4D97-AF65-F5344CB8AC3E}">
        <p14:creationId xmlns:p14="http://schemas.microsoft.com/office/powerpoint/2010/main" val="3029151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Módulos</a:t>
            </a:r>
            <a:r>
              <a:rPr lang="en-US" dirty="0"/>
              <a:t> de un ERP</a:t>
            </a:r>
          </a:p>
        </p:txBody>
      </p:sp>
      <p:sp>
        <p:nvSpPr>
          <p:cNvPr id="4" name="Rectángulo 3">
            <a:extLst>
              <a:ext uri="{FF2B5EF4-FFF2-40B4-BE49-F238E27FC236}">
                <a16:creationId xmlns:a16="http://schemas.microsoft.com/office/drawing/2014/main" id="{6190D695-0213-4115-B26D-AF007FD66565}"/>
              </a:ext>
            </a:extLst>
          </p:cNvPr>
          <p:cNvSpPr/>
          <p:nvPr/>
        </p:nvSpPr>
        <p:spPr>
          <a:xfrm>
            <a:off x="520931" y="1898363"/>
            <a:ext cx="6559173" cy="872034"/>
          </a:xfrm>
          <a:prstGeom prst="rect">
            <a:avLst/>
          </a:prstGeom>
        </p:spPr>
        <p:txBody>
          <a:bodyPr wrap="square">
            <a:spAutoFit/>
          </a:bodyPr>
          <a:lstStyle/>
          <a:p>
            <a:pPr lvl="0" eaLnBrk="0" fontAlgn="base" hangingPunct="0">
              <a:lnSpc>
                <a:spcPct val="150000"/>
              </a:lnSpc>
              <a:spcBef>
                <a:spcPct val="0"/>
              </a:spcBef>
              <a:spcAft>
                <a:spcPct val="0"/>
              </a:spcAft>
            </a:pPr>
            <a:r>
              <a:rPr lang="es-ES" altLang="es-ES" dirty="0">
                <a:latin typeface="Arial" panose="020B0604020202020204" pitchFamily="34" charset="0"/>
              </a:rPr>
              <a:t>Enumerar los módulos de un ERP es imposible. En general proporcionan aplicaciones para los siguientes departamentos:</a:t>
            </a:r>
          </a:p>
        </p:txBody>
      </p:sp>
      <p:pic>
        <p:nvPicPr>
          <p:cNvPr id="3" name="Imagen 2">
            <a:extLst>
              <a:ext uri="{FF2B5EF4-FFF2-40B4-BE49-F238E27FC236}">
                <a16:creationId xmlns:a16="http://schemas.microsoft.com/office/drawing/2014/main" id="{70071539-F335-4037-A7CA-581980103313}"/>
              </a:ext>
            </a:extLst>
          </p:cNvPr>
          <p:cNvPicPr>
            <a:picLocks noChangeAspect="1"/>
          </p:cNvPicPr>
          <p:nvPr/>
        </p:nvPicPr>
        <p:blipFill>
          <a:blip r:embed="rId2"/>
          <a:stretch>
            <a:fillRect/>
          </a:stretch>
        </p:blipFill>
        <p:spPr>
          <a:xfrm>
            <a:off x="7080105" y="886783"/>
            <a:ext cx="4848225" cy="4676775"/>
          </a:xfrm>
          <a:prstGeom prst="rect">
            <a:avLst/>
          </a:prstGeom>
        </p:spPr>
      </p:pic>
      <p:pic>
        <p:nvPicPr>
          <p:cNvPr id="5" name="Imagen 4">
            <a:extLst>
              <a:ext uri="{FF2B5EF4-FFF2-40B4-BE49-F238E27FC236}">
                <a16:creationId xmlns:a16="http://schemas.microsoft.com/office/drawing/2014/main" id="{59C4F757-A2AF-48DC-94C3-84931B60E4BA}"/>
              </a:ext>
            </a:extLst>
          </p:cNvPr>
          <p:cNvPicPr>
            <a:picLocks noChangeAspect="1"/>
          </p:cNvPicPr>
          <p:nvPr/>
        </p:nvPicPr>
        <p:blipFill>
          <a:blip r:embed="rId3"/>
          <a:stretch>
            <a:fillRect/>
          </a:stretch>
        </p:blipFill>
        <p:spPr>
          <a:xfrm>
            <a:off x="263670" y="2778873"/>
            <a:ext cx="6411884" cy="4081102"/>
          </a:xfrm>
          <a:prstGeom prst="rect">
            <a:avLst/>
          </a:prstGeom>
        </p:spPr>
      </p:pic>
    </p:spTree>
    <p:extLst>
      <p:ext uri="{BB962C8B-B14F-4D97-AF65-F5344CB8AC3E}">
        <p14:creationId xmlns:p14="http://schemas.microsoft.com/office/powerpoint/2010/main" val="3371583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993630" y="340942"/>
            <a:ext cx="10504000" cy="1132258"/>
          </a:xfrm>
        </p:spPr>
        <p:txBody>
          <a:bodyPr/>
          <a:lstStyle/>
          <a:p>
            <a:pPr algn="l"/>
            <a:r>
              <a:rPr lang="en-US" dirty="0" err="1"/>
              <a:t>Funciones</a:t>
            </a:r>
            <a:r>
              <a:rPr lang="en-US" dirty="0"/>
              <a:t> de los </a:t>
            </a:r>
            <a:r>
              <a:rPr lang="en-US" dirty="0" err="1"/>
              <a:t>principales</a:t>
            </a:r>
            <a:r>
              <a:rPr lang="en-US" dirty="0"/>
              <a:t> </a:t>
            </a:r>
            <a:r>
              <a:rPr lang="en-US" dirty="0" err="1"/>
              <a:t>módulos</a:t>
            </a:r>
            <a:r>
              <a:rPr lang="en-US" dirty="0"/>
              <a:t> de un ERP</a:t>
            </a:r>
            <a:br>
              <a:rPr lang="en-US" dirty="0"/>
            </a:br>
            <a:endParaRPr lang="en-US" dirty="0"/>
          </a:p>
        </p:txBody>
      </p:sp>
      <p:pic>
        <p:nvPicPr>
          <p:cNvPr id="7" name="Image 39">
            <a:extLst>
              <a:ext uri="{FF2B5EF4-FFF2-40B4-BE49-F238E27FC236}">
                <a16:creationId xmlns:a16="http://schemas.microsoft.com/office/drawing/2014/main" id="{F806CC2A-1313-4313-B511-B2B2AC6F8394}"/>
              </a:ext>
            </a:extLst>
          </p:cNvPr>
          <p:cNvPicPr/>
          <p:nvPr/>
        </p:nvPicPr>
        <p:blipFill>
          <a:blip r:embed="rId2" cstate="print"/>
          <a:stretch>
            <a:fillRect/>
          </a:stretch>
        </p:blipFill>
        <p:spPr>
          <a:xfrm>
            <a:off x="694369" y="1157957"/>
            <a:ext cx="6038939" cy="3497811"/>
          </a:xfrm>
          <a:prstGeom prst="rect">
            <a:avLst/>
          </a:prstGeom>
        </p:spPr>
      </p:pic>
      <p:pic>
        <p:nvPicPr>
          <p:cNvPr id="8" name="Image 33">
            <a:extLst>
              <a:ext uri="{FF2B5EF4-FFF2-40B4-BE49-F238E27FC236}">
                <a16:creationId xmlns:a16="http://schemas.microsoft.com/office/drawing/2014/main" id="{B7708119-31AD-44D0-B968-B1F1F35100FC}"/>
              </a:ext>
            </a:extLst>
          </p:cNvPr>
          <p:cNvPicPr/>
          <p:nvPr/>
        </p:nvPicPr>
        <p:blipFill>
          <a:blip r:embed="rId3" cstate="print"/>
          <a:stretch>
            <a:fillRect/>
          </a:stretch>
        </p:blipFill>
        <p:spPr>
          <a:xfrm>
            <a:off x="694370" y="5078221"/>
            <a:ext cx="6038938" cy="1540603"/>
          </a:xfrm>
          <a:prstGeom prst="rect">
            <a:avLst/>
          </a:prstGeom>
        </p:spPr>
      </p:pic>
      <p:grpSp>
        <p:nvGrpSpPr>
          <p:cNvPr id="9" name="Group 35">
            <a:extLst>
              <a:ext uri="{FF2B5EF4-FFF2-40B4-BE49-F238E27FC236}">
                <a16:creationId xmlns:a16="http://schemas.microsoft.com/office/drawing/2014/main" id="{C7A3BF14-D087-4D57-AE7D-F9A87078383D}"/>
              </a:ext>
            </a:extLst>
          </p:cNvPr>
          <p:cNvGrpSpPr>
            <a:grpSpLocks/>
          </p:cNvGrpSpPr>
          <p:nvPr/>
        </p:nvGrpSpPr>
        <p:grpSpPr>
          <a:xfrm>
            <a:off x="6899564" y="2906863"/>
            <a:ext cx="5176057" cy="2252591"/>
            <a:chOff x="4762" y="4762"/>
            <a:chExt cx="2305050" cy="776605"/>
          </a:xfrm>
        </p:grpSpPr>
        <p:pic>
          <p:nvPicPr>
            <p:cNvPr id="10" name="Image 36">
              <a:extLst>
                <a:ext uri="{FF2B5EF4-FFF2-40B4-BE49-F238E27FC236}">
                  <a16:creationId xmlns:a16="http://schemas.microsoft.com/office/drawing/2014/main" id="{0BC1D2C6-ECEF-49A9-A249-341ACF42A871}"/>
                </a:ext>
              </a:extLst>
            </p:cNvPr>
            <p:cNvPicPr/>
            <p:nvPr/>
          </p:nvPicPr>
          <p:blipFill>
            <a:blip r:embed="rId4" cstate="print"/>
            <a:stretch>
              <a:fillRect/>
            </a:stretch>
          </p:blipFill>
          <p:spPr>
            <a:xfrm>
              <a:off x="29906" y="19697"/>
              <a:ext cx="2243175" cy="733664"/>
            </a:xfrm>
            <a:prstGeom prst="rect">
              <a:avLst/>
            </a:prstGeom>
          </p:spPr>
        </p:pic>
        <p:sp>
          <p:nvSpPr>
            <p:cNvPr id="11" name="Graphic 37">
              <a:extLst>
                <a:ext uri="{FF2B5EF4-FFF2-40B4-BE49-F238E27FC236}">
                  <a16:creationId xmlns:a16="http://schemas.microsoft.com/office/drawing/2014/main" id="{BD2256B0-D44C-45DD-8D85-6015E8DB5F25}"/>
                </a:ext>
              </a:extLst>
            </p:cNvPr>
            <p:cNvSpPr/>
            <p:nvPr/>
          </p:nvSpPr>
          <p:spPr>
            <a:xfrm>
              <a:off x="4762" y="4762"/>
              <a:ext cx="2305050" cy="776605"/>
            </a:xfrm>
            <a:custGeom>
              <a:avLst/>
              <a:gdLst/>
              <a:ahLst/>
              <a:cxnLst/>
              <a:rect l="l" t="t" r="r" b="b"/>
              <a:pathLst>
                <a:path w="2305050" h="776605">
                  <a:moveTo>
                    <a:pt x="0" y="0"/>
                  </a:moveTo>
                  <a:lnTo>
                    <a:pt x="2304926" y="0"/>
                  </a:lnTo>
                  <a:lnTo>
                    <a:pt x="2304926" y="776249"/>
                  </a:lnTo>
                  <a:lnTo>
                    <a:pt x="0" y="776249"/>
                  </a:lnTo>
                  <a:lnTo>
                    <a:pt x="0" y="0"/>
                  </a:lnTo>
                  <a:close/>
                </a:path>
              </a:pathLst>
            </a:custGeom>
            <a:ln w="9524">
              <a:solidFill>
                <a:srgbClr val="595959"/>
              </a:solidFill>
              <a:prstDash val="solid"/>
            </a:ln>
          </p:spPr>
          <p:txBody>
            <a:bodyPr wrap="square" lIns="0" tIns="0" rIns="0" bIns="0" rtlCol="0">
              <a:prstTxWarp prst="textNoShape">
                <a:avLst/>
              </a:prstTxWarp>
              <a:noAutofit/>
            </a:bodyPr>
            <a:lstStyle/>
            <a:p>
              <a:endParaRPr lang="es-ES"/>
            </a:p>
          </p:txBody>
        </p:sp>
      </p:grpSp>
    </p:spTree>
    <p:extLst>
      <p:ext uri="{BB962C8B-B14F-4D97-AF65-F5344CB8AC3E}">
        <p14:creationId xmlns:p14="http://schemas.microsoft.com/office/powerpoint/2010/main" val="2373819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34">
            <a:extLst>
              <a:ext uri="{FF2B5EF4-FFF2-40B4-BE49-F238E27FC236}">
                <a16:creationId xmlns:a16="http://schemas.microsoft.com/office/drawing/2014/main" id="{E2DC5B05-9C37-4CFA-AC91-768ED0CDF2A5}"/>
              </a:ext>
            </a:extLst>
          </p:cNvPr>
          <p:cNvPicPr/>
          <p:nvPr/>
        </p:nvPicPr>
        <p:blipFill>
          <a:blip r:embed="rId2" cstate="print"/>
          <a:stretch>
            <a:fillRect/>
          </a:stretch>
        </p:blipFill>
        <p:spPr>
          <a:xfrm>
            <a:off x="1345450" y="172489"/>
            <a:ext cx="6418637" cy="6513022"/>
          </a:xfrm>
          <a:prstGeom prst="rect">
            <a:avLst/>
          </a:prstGeom>
        </p:spPr>
      </p:pic>
    </p:spTree>
    <p:extLst>
      <p:ext uri="{BB962C8B-B14F-4D97-AF65-F5344CB8AC3E}">
        <p14:creationId xmlns:p14="http://schemas.microsoft.com/office/powerpoint/2010/main" val="29902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6FD9-165B-7011-3424-9AD1D0BFF615}"/>
              </a:ext>
            </a:extLst>
          </p:cNvPr>
          <p:cNvSpPr>
            <a:spLocks noGrp="1"/>
          </p:cNvSpPr>
          <p:nvPr>
            <p:ph type="title"/>
          </p:nvPr>
        </p:nvSpPr>
        <p:spPr>
          <a:xfrm>
            <a:off x="844000" y="886783"/>
            <a:ext cx="10504000" cy="1132258"/>
          </a:xfrm>
        </p:spPr>
        <p:txBody>
          <a:bodyPr/>
          <a:lstStyle/>
          <a:p>
            <a:endParaRPr lang="en-US" dirty="0"/>
          </a:p>
        </p:txBody>
      </p:sp>
      <p:sp>
        <p:nvSpPr>
          <p:cNvPr id="3" name="Rectángulo 2">
            <a:extLst>
              <a:ext uri="{FF2B5EF4-FFF2-40B4-BE49-F238E27FC236}">
                <a16:creationId xmlns:a16="http://schemas.microsoft.com/office/drawing/2014/main" id="{35FA8198-2849-48FC-8BDF-46F15CEE95AD}"/>
              </a:ext>
            </a:extLst>
          </p:cNvPr>
          <p:cNvSpPr/>
          <p:nvPr/>
        </p:nvSpPr>
        <p:spPr>
          <a:xfrm>
            <a:off x="-55984" y="263089"/>
            <a:ext cx="1928733" cy="369332"/>
          </a:xfrm>
          <a:prstGeom prst="rect">
            <a:avLst/>
          </a:prstGeom>
        </p:spPr>
        <p:txBody>
          <a:bodyPr wrap="none">
            <a:spAutoFit/>
          </a:bodyPr>
          <a:lstStyle/>
          <a:p>
            <a:r>
              <a:rPr lang="es-ES" b="1" dirty="0"/>
              <a:t>MODULARIDAD</a:t>
            </a:r>
            <a:endParaRPr lang="es-ES" dirty="0"/>
          </a:p>
        </p:txBody>
      </p:sp>
      <p:pic>
        <p:nvPicPr>
          <p:cNvPr id="4" name="Imagen 3">
            <a:extLst>
              <a:ext uri="{FF2B5EF4-FFF2-40B4-BE49-F238E27FC236}">
                <a16:creationId xmlns:a16="http://schemas.microsoft.com/office/drawing/2014/main" id="{8E954C8D-BE41-477B-B096-CA73E1E65905}"/>
              </a:ext>
            </a:extLst>
          </p:cNvPr>
          <p:cNvPicPr>
            <a:picLocks noChangeAspect="1"/>
          </p:cNvPicPr>
          <p:nvPr/>
        </p:nvPicPr>
        <p:blipFill>
          <a:blip r:embed="rId2"/>
          <a:stretch>
            <a:fillRect/>
          </a:stretch>
        </p:blipFill>
        <p:spPr>
          <a:xfrm>
            <a:off x="1795688" y="8726"/>
            <a:ext cx="9487929" cy="6849274"/>
          </a:xfrm>
          <a:prstGeom prst="rect">
            <a:avLst/>
          </a:prstGeom>
        </p:spPr>
      </p:pic>
    </p:spTree>
    <p:extLst>
      <p:ext uri="{BB962C8B-B14F-4D97-AF65-F5344CB8AC3E}">
        <p14:creationId xmlns:p14="http://schemas.microsoft.com/office/powerpoint/2010/main" val="2676381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Procesos</a:t>
            </a:r>
            <a:r>
              <a:rPr lang="en-US" dirty="0"/>
              <a:t> de </a:t>
            </a:r>
            <a:r>
              <a:rPr lang="en-US" dirty="0" err="1"/>
              <a:t>negocio</a:t>
            </a:r>
            <a:endParaRPr lang="en-US" dirty="0"/>
          </a:p>
        </p:txBody>
      </p:sp>
      <p:pic>
        <p:nvPicPr>
          <p:cNvPr id="3" name="Imagen 2">
            <a:extLst>
              <a:ext uri="{FF2B5EF4-FFF2-40B4-BE49-F238E27FC236}">
                <a16:creationId xmlns:a16="http://schemas.microsoft.com/office/drawing/2014/main" id="{D4649EDA-A31F-4E99-A9CA-08DD14E61A13}"/>
              </a:ext>
            </a:extLst>
          </p:cNvPr>
          <p:cNvPicPr>
            <a:picLocks noChangeAspect="1"/>
          </p:cNvPicPr>
          <p:nvPr/>
        </p:nvPicPr>
        <p:blipFill>
          <a:blip r:embed="rId2"/>
          <a:stretch>
            <a:fillRect/>
          </a:stretch>
        </p:blipFill>
        <p:spPr>
          <a:xfrm>
            <a:off x="9001049" y="219075"/>
            <a:ext cx="3085656" cy="1799966"/>
          </a:xfrm>
          <a:prstGeom prst="rect">
            <a:avLst/>
          </a:prstGeom>
        </p:spPr>
      </p:pic>
    </p:spTree>
    <p:extLst>
      <p:ext uri="{BB962C8B-B14F-4D97-AF65-F5344CB8AC3E}">
        <p14:creationId xmlns:p14="http://schemas.microsoft.com/office/powerpoint/2010/main" val="2485589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657225" y="2425992"/>
            <a:ext cx="11213933" cy="814865"/>
          </a:xfrm>
        </p:spPr>
        <p:txBody>
          <a:bodyPr vert="horz" lIns="0" tIns="0" rIns="0" bIns="0" rtlCol="0" anchor="b">
            <a:noAutofit/>
          </a:bodyPr>
          <a:lstStyle/>
          <a:p>
            <a:r>
              <a:rPr lang="en-US" altLang="zh-CN" sz="4000" dirty="0" err="1"/>
              <a:t>Ejercicio</a:t>
            </a:r>
            <a:r>
              <a:rPr lang="en-US" altLang="zh-CN" sz="4000" dirty="0"/>
              <a:t>. Dado </a:t>
            </a:r>
            <a:r>
              <a:rPr lang="en-US" altLang="zh-CN" sz="4000" dirty="0" err="1"/>
              <a:t>estos</a:t>
            </a:r>
            <a:r>
              <a:rPr lang="en-US" altLang="zh-CN" sz="4000" dirty="0"/>
              <a:t> </a:t>
            </a:r>
            <a:r>
              <a:rPr lang="en-US" altLang="zh-CN" sz="4000" dirty="0" err="1"/>
              <a:t>procesos</a:t>
            </a:r>
            <a:r>
              <a:rPr lang="en-US" altLang="zh-CN" sz="4000" dirty="0"/>
              <a:t> de la </a:t>
            </a:r>
            <a:r>
              <a:rPr lang="en-US" altLang="zh-CN" sz="4000" dirty="0" err="1"/>
              <a:t>empresa</a:t>
            </a:r>
            <a:r>
              <a:rPr lang="en-US" altLang="zh-CN" sz="4000" dirty="0"/>
              <a:t>, </a:t>
            </a:r>
            <a:r>
              <a:rPr lang="en-US" altLang="zh-CN" sz="4000" dirty="0" err="1"/>
              <a:t>indica</a:t>
            </a:r>
            <a:r>
              <a:rPr lang="en-US" altLang="zh-CN" sz="4000" dirty="0"/>
              <a:t> para </a:t>
            </a:r>
            <a:r>
              <a:rPr lang="en-US" altLang="zh-CN" sz="4000" dirty="0" err="1"/>
              <a:t>cada</a:t>
            </a:r>
            <a:r>
              <a:rPr lang="en-US" altLang="zh-CN" sz="4000" dirty="0"/>
              <a:t> </a:t>
            </a:r>
            <a:r>
              <a:rPr lang="en-US" altLang="zh-CN" sz="4000" dirty="0" err="1"/>
              <a:t>uno</a:t>
            </a:r>
            <a:r>
              <a:rPr lang="en-US" altLang="zh-CN" sz="4000" dirty="0"/>
              <a:t> de los </a:t>
            </a:r>
            <a:r>
              <a:rPr lang="en-US" altLang="zh-CN" sz="4000" dirty="0" err="1"/>
              <a:t>siguientes</a:t>
            </a:r>
            <a:r>
              <a:rPr lang="en-US" altLang="zh-CN" sz="4000" dirty="0"/>
              <a:t> </a:t>
            </a:r>
            <a:r>
              <a:rPr lang="en-US" altLang="zh-CN" sz="4000" dirty="0" err="1"/>
              <a:t>procesos</a:t>
            </a:r>
            <a:r>
              <a:rPr lang="en-US" altLang="zh-CN" sz="4000" dirty="0"/>
              <a:t> al </a:t>
            </a:r>
            <a:r>
              <a:rPr lang="en-US" altLang="zh-CN" sz="4000" dirty="0" err="1"/>
              <a:t>menos</a:t>
            </a:r>
            <a:r>
              <a:rPr lang="en-US" altLang="zh-CN" sz="4000" dirty="0"/>
              <a:t> 4 </a:t>
            </a:r>
            <a:r>
              <a:rPr lang="en-US" altLang="zh-CN" sz="4000" dirty="0" err="1"/>
              <a:t>subprocesos</a:t>
            </a:r>
            <a:r>
              <a:rPr lang="en-US" altLang="zh-CN" sz="4000" dirty="0"/>
              <a:t> </a:t>
            </a:r>
            <a:r>
              <a:rPr lang="en-US" altLang="zh-CN" sz="4000" dirty="0" err="1"/>
              <a:t>asociados</a:t>
            </a:r>
            <a:br>
              <a:rPr lang="en-US" altLang="zh-CN" sz="4000" dirty="0"/>
            </a:br>
            <a:endParaRPr lang="x-none" sz="40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052312" y="2833425"/>
            <a:ext cx="3139688" cy="3872174"/>
          </a:xfrm>
          <a:blipFill rotWithShape="0">
            <a:blip r:embed="rId3" cstate="screen">
              <a:extLst>
                <a:ext uri="{28A0092B-C50C-407E-A947-70E740481C1C}">
                  <a14:useLocalDpi xmlns:a14="http://schemas.microsoft.com/office/drawing/2010/main"/>
                </a:ext>
              </a:extLst>
            </a:blip>
            <a:srcRect/>
            <a:stretch>
              <a:fillRect/>
            </a:stretch>
          </a:blipFill>
        </p:spPr>
      </p:pic>
      <p:sp>
        <p:nvSpPr>
          <p:cNvPr id="2" name="Rectángulo 1">
            <a:extLst>
              <a:ext uri="{FF2B5EF4-FFF2-40B4-BE49-F238E27FC236}">
                <a16:creationId xmlns:a16="http://schemas.microsoft.com/office/drawing/2014/main" id="{401FB384-0085-49CD-8F85-BF00F43DC96D}"/>
              </a:ext>
            </a:extLst>
          </p:cNvPr>
          <p:cNvSpPr/>
          <p:nvPr/>
        </p:nvSpPr>
        <p:spPr>
          <a:xfrm>
            <a:off x="657225" y="2867910"/>
            <a:ext cx="6096000" cy="3170099"/>
          </a:xfrm>
          <a:prstGeom prst="rect">
            <a:avLst/>
          </a:prstGeom>
        </p:spPr>
        <p:txBody>
          <a:bodyPr>
            <a:spAutoFit/>
          </a:bodyPr>
          <a:lstStyle/>
          <a:p>
            <a:pPr marL="342900" indent="-342900">
              <a:buFont typeface="Arial" panose="020B0604020202020204" pitchFamily="34" charset="0"/>
              <a:buChar char="•"/>
            </a:pPr>
            <a:r>
              <a:rPr lang="es-ES" sz="2000" dirty="0"/>
              <a:t>Procesos de dirección</a:t>
            </a:r>
          </a:p>
          <a:p>
            <a:pPr marL="342900" indent="-342900">
              <a:buFont typeface="Arial" panose="020B0604020202020204" pitchFamily="34" charset="0"/>
              <a:buChar char="•"/>
            </a:pPr>
            <a:r>
              <a:rPr lang="es-ES" sz="2000" dirty="0"/>
              <a:t>Procesos de diseño y desarrollo</a:t>
            </a:r>
          </a:p>
          <a:p>
            <a:pPr marL="342900" indent="-342900">
              <a:buFont typeface="Arial" panose="020B0604020202020204" pitchFamily="34" charset="0"/>
              <a:buChar char="•"/>
            </a:pPr>
            <a:r>
              <a:rPr lang="es-ES" sz="2000" dirty="0"/>
              <a:t>Procesos de marketing y ventas</a:t>
            </a:r>
          </a:p>
          <a:p>
            <a:pPr marL="342900" indent="-342900">
              <a:buFont typeface="Arial" panose="020B0604020202020204" pitchFamily="34" charset="0"/>
              <a:buChar char="•"/>
            </a:pPr>
            <a:r>
              <a:rPr lang="es-ES" sz="2000" dirty="0"/>
              <a:t>Producción y entrega</a:t>
            </a:r>
          </a:p>
          <a:p>
            <a:pPr marL="342900" indent="-342900">
              <a:buFont typeface="Arial" panose="020B0604020202020204" pitchFamily="34" charset="0"/>
              <a:buChar char="•"/>
            </a:pPr>
            <a:r>
              <a:rPr lang="es-ES" sz="2000" dirty="0"/>
              <a:t>Ejecución de servicios</a:t>
            </a:r>
          </a:p>
          <a:p>
            <a:pPr marL="342900" indent="-342900">
              <a:buFont typeface="Arial" panose="020B0604020202020204" pitchFamily="34" charset="0"/>
              <a:buChar char="•"/>
            </a:pPr>
            <a:r>
              <a:rPr lang="es-ES" sz="2000" dirty="0"/>
              <a:t>Facturación y servicio </a:t>
            </a:r>
            <a:r>
              <a:rPr lang="es-ES" sz="2000" dirty="0" err="1"/>
              <a:t>post-venta</a:t>
            </a:r>
            <a:endParaRPr lang="es-ES" sz="2000" dirty="0"/>
          </a:p>
          <a:p>
            <a:pPr marL="342900" indent="-342900">
              <a:buFont typeface="Arial" panose="020B0604020202020204" pitchFamily="34" charset="0"/>
              <a:buChar char="•"/>
            </a:pPr>
            <a:r>
              <a:rPr lang="es-ES" sz="2000" dirty="0"/>
              <a:t>Procesos de compras e inventario</a:t>
            </a:r>
          </a:p>
          <a:p>
            <a:pPr marL="342900" indent="-342900">
              <a:buFont typeface="Arial" panose="020B0604020202020204" pitchFamily="34" charset="0"/>
              <a:buChar char="•"/>
            </a:pPr>
            <a:r>
              <a:rPr lang="es-ES" sz="2000" dirty="0"/>
              <a:t>Procesos de personal</a:t>
            </a:r>
          </a:p>
          <a:p>
            <a:pPr marL="342900" indent="-342900">
              <a:buFont typeface="Arial" panose="020B0604020202020204" pitchFamily="34" charset="0"/>
              <a:buChar char="•"/>
            </a:pPr>
            <a:r>
              <a:rPr lang="es-ES" sz="2000" dirty="0"/>
              <a:t>Gestión Financiera</a:t>
            </a:r>
          </a:p>
          <a:p>
            <a:pPr marL="342900" indent="-342900">
              <a:buFont typeface="Arial" panose="020B0604020202020204" pitchFamily="34" charset="0"/>
              <a:buChar char="•"/>
            </a:pPr>
            <a:r>
              <a:rPr lang="es-ES" sz="2000" dirty="0"/>
              <a:t>Procesos de Información - Comunicación</a:t>
            </a:r>
          </a:p>
        </p:txBody>
      </p:sp>
    </p:spTree>
    <p:extLst>
      <p:ext uri="{BB962C8B-B14F-4D97-AF65-F5344CB8AC3E}">
        <p14:creationId xmlns:p14="http://schemas.microsoft.com/office/powerpoint/2010/main" val="605887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49FF1ACF-660F-47AE-AB16-E565E75677DE}"/>
              </a:ext>
            </a:extLst>
          </p:cNvPr>
          <p:cNvGraphicFramePr>
            <a:graphicFrameLocks noGrp="1"/>
          </p:cNvGraphicFramePr>
          <p:nvPr>
            <p:extLst>
              <p:ext uri="{D42A27DB-BD31-4B8C-83A1-F6EECF244321}">
                <p14:modId xmlns:p14="http://schemas.microsoft.com/office/powerpoint/2010/main" val="2967536071"/>
              </p:ext>
            </p:extLst>
          </p:nvPr>
        </p:nvGraphicFramePr>
        <p:xfrm>
          <a:off x="824302" y="219335"/>
          <a:ext cx="11131912" cy="6323809"/>
        </p:xfrm>
        <a:graphic>
          <a:graphicData uri="http://schemas.openxmlformats.org/drawingml/2006/table">
            <a:tbl>
              <a:tblPr firstRow="1" bandRow="1">
                <a:tableStyleId>{5C22544A-7EE6-4342-B048-85BDC9FD1C3A}</a:tableStyleId>
              </a:tblPr>
              <a:tblGrid>
                <a:gridCol w="1453072">
                  <a:extLst>
                    <a:ext uri="{9D8B030D-6E8A-4147-A177-3AD203B41FA5}">
                      <a16:colId xmlns:a16="http://schemas.microsoft.com/office/drawing/2014/main" val="2314398304"/>
                    </a:ext>
                  </a:extLst>
                </a:gridCol>
                <a:gridCol w="3847382">
                  <a:extLst>
                    <a:ext uri="{9D8B030D-6E8A-4147-A177-3AD203B41FA5}">
                      <a16:colId xmlns:a16="http://schemas.microsoft.com/office/drawing/2014/main" val="2928602951"/>
                    </a:ext>
                  </a:extLst>
                </a:gridCol>
                <a:gridCol w="1570006">
                  <a:extLst>
                    <a:ext uri="{9D8B030D-6E8A-4147-A177-3AD203B41FA5}">
                      <a16:colId xmlns:a16="http://schemas.microsoft.com/office/drawing/2014/main" val="2729734742"/>
                    </a:ext>
                  </a:extLst>
                </a:gridCol>
                <a:gridCol w="4261452">
                  <a:extLst>
                    <a:ext uri="{9D8B030D-6E8A-4147-A177-3AD203B41FA5}">
                      <a16:colId xmlns:a16="http://schemas.microsoft.com/office/drawing/2014/main" val="791835706"/>
                    </a:ext>
                  </a:extLst>
                </a:gridCol>
              </a:tblGrid>
              <a:tr h="654529">
                <a:tc>
                  <a:txBody>
                    <a:bodyPr/>
                    <a:lstStyle/>
                    <a:p>
                      <a:r>
                        <a:rPr lang="es-ES" dirty="0">
                          <a:solidFill>
                            <a:schemeClr val="tx1"/>
                          </a:solidFill>
                        </a:rPr>
                        <a:t>Proceso</a:t>
                      </a:r>
                    </a:p>
                  </a:txBody>
                  <a:tcPr/>
                </a:tc>
                <a:tc>
                  <a:txBody>
                    <a:bodyPr/>
                    <a:lstStyle/>
                    <a:p>
                      <a:r>
                        <a:rPr lang="es-ES" dirty="0">
                          <a:solidFill>
                            <a:schemeClr val="tx1"/>
                          </a:solidFill>
                        </a:rPr>
                        <a:t>Subproceso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Proceso</a:t>
                      </a:r>
                    </a:p>
                    <a:p>
                      <a:endParaRPr lang="es-E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Subproceso</a:t>
                      </a:r>
                    </a:p>
                    <a:p>
                      <a:endParaRPr lang="es-ES" dirty="0">
                        <a:solidFill>
                          <a:schemeClr val="tx1"/>
                        </a:solidFill>
                      </a:endParaRPr>
                    </a:p>
                  </a:txBody>
                  <a:tcPr/>
                </a:tc>
                <a:extLst>
                  <a:ext uri="{0D108BD9-81ED-4DB2-BD59-A6C34878D82A}">
                    <a16:rowId xmlns:a16="http://schemas.microsoft.com/office/drawing/2014/main" val="197665002"/>
                  </a:ext>
                </a:extLst>
              </a:tr>
              <a:tr h="1091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Procesos de dirección</a:t>
                      </a:r>
                    </a:p>
                    <a:p>
                      <a:endParaRPr lang="es-ES" b="1" dirty="0"/>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Investigar el entorno y diseñar la estrategia de la empresa.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Definir las actividades a desarrollar coherentes con la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estrategia y sus responsables.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Establecimiento de objetivos generales y control de la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empresa.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Gestionar la mejora organizativa</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Procesos de diseño y desarrollo</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Investigar mercados y necesidades cliente</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Analizar viabilidad comercial, técnica y financiera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Diseño básico producto y proceso</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Desarrollo de nuevos productos o mejora de los productos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actuales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Diseñar, fabricar y evaluar prototipos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Medida de la satisfacción de los clientes</a:t>
                      </a:r>
                      <a:endParaRPr lang="es-ES" dirty="0"/>
                    </a:p>
                  </a:txBody>
                  <a:tcPr/>
                </a:tc>
                <a:extLst>
                  <a:ext uri="{0D108BD9-81ED-4DB2-BD59-A6C34878D82A}">
                    <a16:rowId xmlns:a16="http://schemas.microsoft.com/office/drawing/2014/main" val="4059412383"/>
                  </a:ext>
                </a:extLst>
              </a:tr>
              <a:tr h="1091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Procesos de marketing y ventas</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Planificación comercial</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Promoción y publicidad</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Acciones comerciales (presupuestación, visitas, etc.)</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Proceso de pedidos de clientes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Control de ventas</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Producción y entrega</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Planificación de recursos necesarios para la producción</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a:t>
                      </a:r>
                      <a:r>
                        <a:rPr lang="es-ES" sz="1800" b="0" i="0" u="none" strike="noStrike" kern="1200" baseline="0" dirty="0" err="1">
                          <a:solidFill>
                            <a:schemeClr val="dk1"/>
                          </a:solidFill>
                          <a:latin typeface="+mn-lt"/>
                          <a:ea typeface="+mn-ea"/>
                          <a:cs typeface="+mn-cs"/>
                        </a:rPr>
                        <a:t>mtecnología</a:t>
                      </a:r>
                      <a:r>
                        <a:rPr lang="es-ES" sz="1800" b="0" i="0" u="none" strike="noStrike" kern="1200" baseline="0" dirty="0">
                          <a:solidFill>
                            <a:schemeClr val="dk1"/>
                          </a:solidFill>
                          <a:latin typeface="+mn-lt"/>
                          <a:ea typeface="+mn-ea"/>
                          <a:cs typeface="+mn-cs"/>
                        </a:rPr>
                        <a:t>, etc.).</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Transformación de los recursos en productos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Entrega/instalación de los productos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Control de entregas: seguimiento pedidos, stocks, calidad, etc.</a:t>
                      </a:r>
                      <a:endParaRPr lang="es-ES" dirty="0"/>
                    </a:p>
                    <a:p>
                      <a:pPr marL="285750" indent="-285750">
                        <a:buFont typeface="Arial" panose="020B0604020202020204" pitchFamily="34" charset="0"/>
                        <a:buChar char="•"/>
                      </a:pPr>
                      <a:r>
                        <a:rPr lang="es-ES" sz="1800" b="0" i="0" u="none" strike="noStrike" kern="1200" baseline="0" dirty="0" err="1">
                          <a:solidFill>
                            <a:schemeClr val="dk1"/>
                          </a:solidFill>
                          <a:latin typeface="+mn-lt"/>
                          <a:ea typeface="+mn-ea"/>
                          <a:cs typeface="+mn-cs"/>
                        </a:rPr>
                        <a:t>ateriales</a:t>
                      </a:r>
                      <a:r>
                        <a:rPr lang="es-ES" sz="1800" b="0" i="0" u="none" strike="noStrike" kern="1200" baseline="0" dirty="0">
                          <a:solidFill>
                            <a:schemeClr val="dk1"/>
                          </a:solidFill>
                          <a:latin typeface="+mn-lt"/>
                          <a:ea typeface="+mn-ea"/>
                          <a:cs typeface="+mn-cs"/>
                        </a:rPr>
                        <a:t>, capital, personal, </a:t>
                      </a:r>
                      <a:endParaRPr lang="es-ES" dirty="0"/>
                    </a:p>
                  </a:txBody>
                  <a:tcPr/>
                </a:tc>
                <a:extLst>
                  <a:ext uri="{0D108BD9-81ED-4DB2-BD59-A6C34878D82A}">
                    <a16:rowId xmlns:a16="http://schemas.microsoft.com/office/drawing/2014/main" val="4199788076"/>
                  </a:ext>
                </a:extLst>
              </a:tr>
            </a:tbl>
          </a:graphicData>
        </a:graphic>
      </p:graphicFrame>
    </p:spTree>
    <p:extLst>
      <p:ext uri="{BB962C8B-B14F-4D97-AF65-F5344CB8AC3E}">
        <p14:creationId xmlns:p14="http://schemas.microsoft.com/office/powerpoint/2010/main" val="159988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49FF1ACF-660F-47AE-AB16-E565E75677DE}"/>
              </a:ext>
            </a:extLst>
          </p:cNvPr>
          <p:cNvGraphicFramePr>
            <a:graphicFrameLocks noGrp="1"/>
          </p:cNvGraphicFramePr>
          <p:nvPr>
            <p:extLst>
              <p:ext uri="{D42A27DB-BD31-4B8C-83A1-F6EECF244321}">
                <p14:modId xmlns:p14="http://schemas.microsoft.com/office/powerpoint/2010/main" val="381627623"/>
              </p:ext>
            </p:extLst>
          </p:nvPr>
        </p:nvGraphicFramePr>
        <p:xfrm>
          <a:off x="824302" y="219335"/>
          <a:ext cx="11131912" cy="6415249"/>
        </p:xfrm>
        <a:graphic>
          <a:graphicData uri="http://schemas.openxmlformats.org/drawingml/2006/table">
            <a:tbl>
              <a:tblPr firstRow="1" bandRow="1">
                <a:tableStyleId>{5C22544A-7EE6-4342-B048-85BDC9FD1C3A}</a:tableStyleId>
              </a:tblPr>
              <a:tblGrid>
                <a:gridCol w="1453072">
                  <a:extLst>
                    <a:ext uri="{9D8B030D-6E8A-4147-A177-3AD203B41FA5}">
                      <a16:colId xmlns:a16="http://schemas.microsoft.com/office/drawing/2014/main" val="2314398304"/>
                    </a:ext>
                  </a:extLst>
                </a:gridCol>
                <a:gridCol w="3847382">
                  <a:extLst>
                    <a:ext uri="{9D8B030D-6E8A-4147-A177-3AD203B41FA5}">
                      <a16:colId xmlns:a16="http://schemas.microsoft.com/office/drawing/2014/main" val="2928602951"/>
                    </a:ext>
                  </a:extLst>
                </a:gridCol>
                <a:gridCol w="1570006">
                  <a:extLst>
                    <a:ext uri="{9D8B030D-6E8A-4147-A177-3AD203B41FA5}">
                      <a16:colId xmlns:a16="http://schemas.microsoft.com/office/drawing/2014/main" val="2729734742"/>
                    </a:ext>
                  </a:extLst>
                </a:gridCol>
                <a:gridCol w="4261452">
                  <a:extLst>
                    <a:ext uri="{9D8B030D-6E8A-4147-A177-3AD203B41FA5}">
                      <a16:colId xmlns:a16="http://schemas.microsoft.com/office/drawing/2014/main" val="791835706"/>
                    </a:ext>
                  </a:extLst>
                </a:gridCol>
              </a:tblGrid>
              <a:tr h="654529">
                <a:tc>
                  <a:txBody>
                    <a:bodyPr/>
                    <a:lstStyle/>
                    <a:p>
                      <a:r>
                        <a:rPr lang="es-ES" dirty="0">
                          <a:solidFill>
                            <a:schemeClr val="tx1"/>
                          </a:solidFill>
                        </a:rPr>
                        <a:t>Proceso</a:t>
                      </a:r>
                    </a:p>
                  </a:txBody>
                  <a:tcPr/>
                </a:tc>
                <a:tc>
                  <a:txBody>
                    <a:bodyPr/>
                    <a:lstStyle/>
                    <a:p>
                      <a:r>
                        <a:rPr lang="es-ES" dirty="0">
                          <a:solidFill>
                            <a:schemeClr val="tx1"/>
                          </a:solidFill>
                        </a:rPr>
                        <a:t>Subproceso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Proceso</a:t>
                      </a:r>
                    </a:p>
                    <a:p>
                      <a:endParaRPr lang="es-E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solidFill>
                        </a:rPr>
                        <a:t>Subproceso</a:t>
                      </a:r>
                    </a:p>
                    <a:p>
                      <a:endParaRPr lang="es-ES" dirty="0">
                        <a:solidFill>
                          <a:schemeClr val="tx1"/>
                        </a:solidFill>
                      </a:endParaRPr>
                    </a:p>
                  </a:txBody>
                  <a:tcPr/>
                </a:tc>
                <a:extLst>
                  <a:ext uri="{0D108BD9-81ED-4DB2-BD59-A6C34878D82A}">
                    <a16:rowId xmlns:a16="http://schemas.microsoft.com/office/drawing/2014/main" val="197665002"/>
                  </a:ext>
                </a:extLst>
              </a:tr>
              <a:tr h="1091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Ejecución de servicios</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Planificación de recursos necesarios para proporcionar el</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servicio</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Desarrollo de las capacidades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Entrega del servicio</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Control de la calidad del servicio</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Procesos de personal</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Planificación de las necesidades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Contratación</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Formación/Carrera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Motivación</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Retribuciones</a:t>
                      </a:r>
                      <a:endParaRPr lang="es-ES" dirty="0"/>
                    </a:p>
                  </a:txBody>
                  <a:tcPr/>
                </a:tc>
                <a:extLst>
                  <a:ext uri="{0D108BD9-81ED-4DB2-BD59-A6C34878D82A}">
                    <a16:rowId xmlns:a16="http://schemas.microsoft.com/office/drawing/2014/main" val="4059412383"/>
                  </a:ext>
                </a:extLst>
              </a:tr>
              <a:tr h="1091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Facturación y servicio </a:t>
                      </a:r>
                      <a:r>
                        <a:rPr lang="es-ES" sz="1800" b="1" dirty="0" err="1"/>
                        <a:t>post-venta</a:t>
                      </a:r>
                      <a:endParaRPr lang="es-ES" sz="1800" b="1" dirty="0"/>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Facturar al cliente</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Suministrar servicio </a:t>
                      </a:r>
                      <a:r>
                        <a:rPr lang="es-ES" sz="1800" b="0" i="0" u="none" strike="noStrike" kern="1200" baseline="0" dirty="0" err="1">
                          <a:solidFill>
                            <a:schemeClr val="dk1"/>
                          </a:solidFill>
                          <a:latin typeface="+mn-lt"/>
                          <a:ea typeface="+mn-ea"/>
                          <a:cs typeface="+mn-cs"/>
                        </a:rPr>
                        <a:t>post-venta</a:t>
                      </a:r>
                      <a:endParaRPr lang="es-ES" sz="1800" b="0" i="0" u="none" strike="noStrike" kern="1200" baseline="0" dirty="0">
                        <a:solidFill>
                          <a:schemeClr val="dk1"/>
                        </a:solidFill>
                        <a:latin typeface="+mn-lt"/>
                        <a:ea typeface="+mn-ea"/>
                        <a:cs typeface="+mn-cs"/>
                      </a:endParaRP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Responder a las sugerencias o reclamaciones</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Gestión Financiera</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Planificación financiera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Negociación con bancos Plan de Inversiones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Gestión cobros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Gestión pagos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Control de tesorería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Contabilización</a:t>
                      </a:r>
                      <a:endParaRPr lang="es-ES" dirty="0"/>
                    </a:p>
                  </a:txBody>
                  <a:tcPr/>
                </a:tc>
                <a:extLst>
                  <a:ext uri="{0D108BD9-81ED-4DB2-BD59-A6C34878D82A}">
                    <a16:rowId xmlns:a16="http://schemas.microsoft.com/office/drawing/2014/main" val="4199788076"/>
                  </a:ext>
                </a:extLst>
              </a:tr>
              <a:tr h="1091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Procesos de compras e inventario</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Localizar y seleccionar los proveedores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Negociar con los proveedores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Realización de pedidos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Recepción de pedidos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Controlar inventarios</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Controlar los pedidos realizados</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dirty="0"/>
                        <a:t>Procesos de Información - Comunicación</a:t>
                      </a:r>
                    </a:p>
                  </a:txBody>
                  <a:tcPr/>
                </a:tc>
                <a:tc>
                  <a:txBody>
                    <a:bodyPr/>
                    <a:lstStyle/>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Definición necesidades, tratamiento y proceso de la</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información y de la comunicación.</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Gestión de los </a:t>
                      </a:r>
                      <a:r>
                        <a:rPr lang="es-ES" sz="1800" b="0" i="0" u="none" strike="noStrike" kern="1200" baseline="0" dirty="0" err="1">
                          <a:solidFill>
                            <a:schemeClr val="dk1"/>
                          </a:solidFill>
                          <a:latin typeface="+mn-lt"/>
                          <a:ea typeface="+mn-ea"/>
                          <a:cs typeface="+mn-cs"/>
                        </a:rPr>
                        <a:t>Sist</a:t>
                      </a:r>
                      <a:r>
                        <a:rPr lang="es-ES" sz="1800" b="0" i="0" u="none" strike="noStrike" kern="1200" baseline="0" dirty="0">
                          <a:solidFill>
                            <a:schemeClr val="dk1"/>
                          </a:solidFill>
                          <a:latin typeface="+mn-lt"/>
                          <a:ea typeface="+mn-ea"/>
                          <a:cs typeface="+mn-cs"/>
                        </a:rPr>
                        <a:t> de Información.</a:t>
                      </a:r>
                    </a:p>
                    <a:p>
                      <a:pPr marL="285750" indent="-285750">
                        <a:buFont typeface="Arial" panose="020B0604020202020204" pitchFamily="34" charset="0"/>
                        <a:buChar char="•"/>
                      </a:pPr>
                      <a:r>
                        <a:rPr lang="es-ES" sz="1800" b="0" i="0" u="none" strike="noStrike" kern="1200" baseline="0" dirty="0">
                          <a:solidFill>
                            <a:schemeClr val="dk1"/>
                          </a:solidFill>
                          <a:latin typeface="+mn-lt"/>
                          <a:ea typeface="+mn-ea"/>
                          <a:cs typeface="+mn-cs"/>
                        </a:rPr>
                        <a:t>Evaluación de la calidad de la información y  toma de decisiones.</a:t>
                      </a:r>
                      <a:endParaRPr lang="es-ES" dirty="0"/>
                    </a:p>
                  </a:txBody>
                  <a:tcPr/>
                </a:tc>
                <a:extLst>
                  <a:ext uri="{0D108BD9-81ED-4DB2-BD59-A6C34878D82A}">
                    <a16:rowId xmlns:a16="http://schemas.microsoft.com/office/drawing/2014/main" val="2363389637"/>
                  </a:ext>
                </a:extLst>
              </a:tr>
            </a:tbl>
          </a:graphicData>
        </a:graphic>
      </p:graphicFrame>
    </p:spTree>
    <p:extLst>
      <p:ext uri="{BB962C8B-B14F-4D97-AF65-F5344CB8AC3E}">
        <p14:creationId xmlns:p14="http://schemas.microsoft.com/office/powerpoint/2010/main" val="304745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A4B76EA3-F645-43C0-BCAA-C893356CC6C8}"/>
              </a:ext>
            </a:extLst>
          </p:cNvPr>
          <p:cNvSpPr/>
          <p:nvPr/>
        </p:nvSpPr>
        <p:spPr>
          <a:xfrm>
            <a:off x="841790" y="312965"/>
            <a:ext cx="2749471" cy="369332"/>
          </a:xfrm>
          <a:prstGeom prst="rect">
            <a:avLst/>
          </a:prstGeom>
        </p:spPr>
        <p:txBody>
          <a:bodyPr wrap="none">
            <a:spAutoFit/>
          </a:bodyPr>
          <a:lstStyle/>
          <a:p>
            <a:r>
              <a:rPr lang="es-ES" b="1" dirty="0"/>
              <a:t>Infraestructura del ERP</a:t>
            </a:r>
            <a:endParaRPr lang="es-ES" dirty="0"/>
          </a:p>
        </p:txBody>
      </p:sp>
      <p:sp>
        <p:nvSpPr>
          <p:cNvPr id="3" name="Rectángulo 2">
            <a:extLst>
              <a:ext uri="{FF2B5EF4-FFF2-40B4-BE49-F238E27FC236}">
                <a16:creationId xmlns:a16="http://schemas.microsoft.com/office/drawing/2014/main" id="{EF4F704A-6A5F-4A7D-9740-E06173D88D46}"/>
              </a:ext>
            </a:extLst>
          </p:cNvPr>
          <p:cNvSpPr/>
          <p:nvPr/>
        </p:nvSpPr>
        <p:spPr>
          <a:xfrm>
            <a:off x="224287" y="1242203"/>
            <a:ext cx="11749177" cy="5027017"/>
          </a:xfrm>
          <a:prstGeom prst="rect">
            <a:avLst/>
          </a:prstGeom>
        </p:spPr>
        <p:txBody>
          <a:bodyPr wrap="square">
            <a:spAutoFit/>
          </a:bodyPr>
          <a:lstStyle/>
          <a:p>
            <a:pPr lvl="0" algn="just" eaLnBrk="0" fontAlgn="base" hangingPunct="0">
              <a:lnSpc>
                <a:spcPct val="150000"/>
              </a:lnSpc>
              <a:spcBef>
                <a:spcPct val="0"/>
              </a:spcBef>
              <a:spcAft>
                <a:spcPct val="0"/>
              </a:spcAft>
              <a:buFontTx/>
              <a:buChar char="•"/>
            </a:pPr>
            <a:r>
              <a:rPr lang="es-ES" dirty="0"/>
              <a:t>Los componentes técnicos principales de un ERP son los módulos de software que cubren áreas funcionales del negocio, como Finanzas, Recursos Humanos, Cadena de Suministro, Producción y Ventas, que se integran sobre una infraestructura tecnológica (servidores, bases de datos) que permite el funcionamiento, acceso y análisis de los datos en tiempo real. Componentes principales:</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Base de datos centralizada</a:t>
            </a:r>
            <a:r>
              <a:rPr lang="es-ES" altLang="es-ES" dirty="0">
                <a:latin typeface="Arial" panose="020B0604020202020204" pitchFamily="34" charset="0"/>
              </a:rPr>
              <a:t> : almacena toda la información de la empresa de forma única y segura.</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Servidor de aplicaciones</a:t>
            </a:r>
            <a:r>
              <a:rPr lang="es-ES" altLang="es-ES" dirty="0">
                <a:latin typeface="Arial" panose="020B0604020202020204" pitchFamily="34" charset="0"/>
              </a:rPr>
              <a:t> : ejecuta la lógica de negocio y procesa las operaciones.</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Interfaz de usuario</a:t>
            </a:r>
            <a:r>
              <a:rPr lang="es-ES" altLang="es-ES" dirty="0">
                <a:latin typeface="Arial" panose="020B0604020202020204" pitchFamily="34" charset="0"/>
              </a:rPr>
              <a:t> : permite la interacción con el ERP vía cliente web, móvil o desktop.</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Módulos funcionales</a:t>
            </a:r>
            <a:r>
              <a:rPr lang="es-ES" altLang="es-ES" dirty="0">
                <a:latin typeface="Arial" panose="020B0604020202020204" pitchFamily="34" charset="0"/>
              </a:rPr>
              <a:t> : aplicaciones especializadas (finanzas, ventas, producción, RRHH, etc.).</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Middleware e integración</a:t>
            </a:r>
            <a:r>
              <a:rPr lang="es-ES" altLang="es-ES" dirty="0">
                <a:latin typeface="Arial" panose="020B0604020202020204" pitchFamily="34" charset="0"/>
              </a:rPr>
              <a:t> : conecta el ERP con otros sistemas mediante </a:t>
            </a:r>
            <a:r>
              <a:rPr lang="es-ES" altLang="es-ES" dirty="0" err="1">
                <a:latin typeface="Arial" panose="020B0604020202020204" pitchFamily="34" charset="0"/>
              </a:rPr>
              <a:t>APIs</a:t>
            </a:r>
            <a:r>
              <a:rPr lang="es-ES" altLang="es-ES" dirty="0">
                <a:latin typeface="Arial" panose="020B0604020202020204" pitchFamily="34" charset="0"/>
              </a:rPr>
              <a:t> y conectores.</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Motor de reportes/BI</a:t>
            </a:r>
            <a:r>
              <a:rPr lang="es-ES" altLang="es-ES" dirty="0">
                <a:latin typeface="Arial" panose="020B0604020202020204" pitchFamily="34" charset="0"/>
              </a:rPr>
              <a:t> : genera informes, análisis y cuadros de mando en tiempo real.</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Seguridad y gestión de usuarios</a:t>
            </a:r>
            <a:r>
              <a:rPr lang="es-ES" altLang="es-ES" dirty="0">
                <a:latin typeface="Arial" panose="020B0604020202020204" pitchFamily="34" charset="0"/>
              </a:rPr>
              <a:t> : controla accesos, roles, permisos y protege los datos.</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s-ES" altLang="es-ES" b="1" dirty="0">
                <a:latin typeface="Arial" panose="020B0604020202020204" pitchFamily="34" charset="0"/>
              </a:rPr>
              <a:t>Infraestructura técnica</a:t>
            </a:r>
            <a:r>
              <a:rPr lang="es-ES" altLang="es-ES" dirty="0">
                <a:latin typeface="Arial" panose="020B0604020202020204" pitchFamily="34" charset="0"/>
              </a:rPr>
              <a:t> : hardware, red o nube donde se ejecuta el ERP.</a:t>
            </a:r>
          </a:p>
        </p:txBody>
      </p:sp>
    </p:spTree>
    <p:extLst>
      <p:ext uri="{BB962C8B-B14F-4D97-AF65-F5344CB8AC3E}">
        <p14:creationId xmlns:p14="http://schemas.microsoft.com/office/powerpoint/2010/main" val="2804567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309D73E-7FDE-4CD1-B18E-38758986422B}"/>
              </a:ext>
            </a:extLst>
          </p:cNvPr>
          <p:cNvPicPr>
            <a:picLocks noChangeAspect="1"/>
          </p:cNvPicPr>
          <p:nvPr/>
        </p:nvPicPr>
        <p:blipFill>
          <a:blip r:embed="rId2"/>
          <a:stretch>
            <a:fillRect/>
          </a:stretch>
        </p:blipFill>
        <p:spPr>
          <a:xfrm>
            <a:off x="970597" y="979862"/>
            <a:ext cx="10500966" cy="5735248"/>
          </a:xfrm>
          <a:prstGeom prst="rect">
            <a:avLst/>
          </a:prstGeom>
        </p:spPr>
      </p:pic>
      <p:sp>
        <p:nvSpPr>
          <p:cNvPr id="12" name="Rectángulo 11">
            <a:extLst>
              <a:ext uri="{FF2B5EF4-FFF2-40B4-BE49-F238E27FC236}">
                <a16:creationId xmlns:a16="http://schemas.microsoft.com/office/drawing/2014/main" id="{A4B76EA3-F645-43C0-BCAA-C893356CC6C8}"/>
              </a:ext>
            </a:extLst>
          </p:cNvPr>
          <p:cNvSpPr/>
          <p:nvPr/>
        </p:nvSpPr>
        <p:spPr>
          <a:xfrm>
            <a:off x="841790" y="312965"/>
            <a:ext cx="2749471" cy="369332"/>
          </a:xfrm>
          <a:prstGeom prst="rect">
            <a:avLst/>
          </a:prstGeom>
        </p:spPr>
        <p:txBody>
          <a:bodyPr wrap="none">
            <a:spAutoFit/>
          </a:bodyPr>
          <a:lstStyle/>
          <a:p>
            <a:r>
              <a:rPr lang="es-ES" b="1" dirty="0"/>
              <a:t>Infraestructura del ERP</a:t>
            </a:r>
            <a:endParaRPr lang="es-ES" dirty="0"/>
          </a:p>
        </p:txBody>
      </p:sp>
    </p:spTree>
    <p:extLst>
      <p:ext uri="{BB962C8B-B14F-4D97-AF65-F5344CB8AC3E}">
        <p14:creationId xmlns:p14="http://schemas.microsoft.com/office/powerpoint/2010/main" val="2346533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altLang="zh-CN" dirty="0"/>
              <a:t>Para </a:t>
            </a:r>
            <a:r>
              <a:rPr lang="en-US" altLang="zh-CN" dirty="0" err="1"/>
              <a:t>ello</a:t>
            </a:r>
            <a:r>
              <a:rPr lang="en-US" altLang="zh-CN" dirty="0"/>
              <a:t> </a:t>
            </a:r>
            <a:r>
              <a:rPr lang="en-US" altLang="zh-CN" dirty="0" err="1"/>
              <a:t>aparece</a:t>
            </a:r>
            <a:r>
              <a:rPr lang="en-US" altLang="zh-CN" dirty="0"/>
              <a:t> la </a:t>
            </a:r>
            <a:r>
              <a:rPr lang="en-US" dirty="0" err="1"/>
              <a:t>Gestión</a:t>
            </a:r>
            <a:r>
              <a:rPr lang="en-US" dirty="0"/>
              <a:t> </a:t>
            </a:r>
            <a:r>
              <a:rPr lang="en-US" dirty="0" err="1"/>
              <a:t>Empresarial</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365085"/>
            <a:ext cx="10309041" cy="1254664"/>
          </a:xfrm>
        </p:spPr>
        <p:txBody>
          <a:bodyPr/>
          <a:lstStyle/>
          <a:p>
            <a:pPr lvl="0" algn="just">
              <a:lnSpc>
                <a:spcPct val="100000"/>
              </a:lnSpc>
              <a:defRPr/>
            </a:pPr>
            <a:r>
              <a:rPr lang="es-ES" sz="2000" dirty="0"/>
              <a:t>Se entiende por </a:t>
            </a:r>
            <a:r>
              <a:rPr lang="es-ES" sz="2000" b="1" dirty="0"/>
              <a:t>gestión empresarial </a:t>
            </a:r>
            <a:r>
              <a:rPr lang="es-ES" sz="2000" dirty="0"/>
              <a:t>el conjunto de acciones y estrategias que persigue el objetivo de mejorar el funcionamiento general de una empresa. Se busca conseguir: </a:t>
            </a:r>
          </a:p>
          <a:p>
            <a:pPr lvl="0" algn="just">
              <a:lnSpc>
                <a:spcPct val="100000"/>
              </a:lnSpc>
              <a:defRPr/>
            </a:pPr>
            <a:endParaRPr lang="es-ES" sz="2000" dirty="0"/>
          </a:p>
          <a:p>
            <a:pPr marL="342900" lvl="0" indent="-342900" algn="just">
              <a:lnSpc>
                <a:spcPct val="100000"/>
              </a:lnSpc>
              <a:buFont typeface="Arial" panose="020B0604020202020204" pitchFamily="34" charset="0"/>
              <a:buChar char="•"/>
              <a:defRPr/>
            </a:pPr>
            <a:r>
              <a:rPr lang="es-ES" sz="2000" dirty="0"/>
              <a:t>Aumento de la productividad</a:t>
            </a:r>
          </a:p>
          <a:p>
            <a:pPr marL="342900" lvl="0" indent="-342900" algn="just">
              <a:lnSpc>
                <a:spcPct val="100000"/>
              </a:lnSpc>
              <a:buFont typeface="Arial" panose="020B0604020202020204" pitchFamily="34" charset="0"/>
              <a:buChar char="•"/>
              <a:defRPr/>
            </a:pPr>
            <a:r>
              <a:rPr lang="es-ES" sz="2000" dirty="0"/>
              <a:t>La mejora de la competitividad </a:t>
            </a:r>
          </a:p>
          <a:p>
            <a:pPr marL="342900" lvl="0" indent="-342900" algn="just">
              <a:lnSpc>
                <a:spcPct val="100000"/>
              </a:lnSpc>
              <a:buFont typeface="Arial" panose="020B0604020202020204" pitchFamily="34" charset="0"/>
              <a:buChar char="•"/>
              <a:defRPr/>
            </a:pPr>
            <a:r>
              <a:rPr lang="es-ES" sz="2000" dirty="0"/>
              <a:t>El crecimiento de la rentabilidad de la empresa.</a:t>
            </a:r>
            <a:endParaRPr lang="es-ES" sz="2000" dirty="0">
              <a:solidFill>
                <a:schemeClr val="dk1"/>
              </a:solidFill>
            </a:endParaRPr>
          </a:p>
        </p:txBody>
      </p:sp>
      <p:pic>
        <p:nvPicPr>
          <p:cNvPr id="5" name="Imagen 4">
            <a:extLst>
              <a:ext uri="{FF2B5EF4-FFF2-40B4-BE49-F238E27FC236}">
                <a16:creationId xmlns:a16="http://schemas.microsoft.com/office/drawing/2014/main" id="{F3D5447D-D5F9-4976-BEA2-E068689C9F2E}"/>
              </a:ext>
            </a:extLst>
          </p:cNvPr>
          <p:cNvPicPr>
            <a:picLocks noChangeAspect="1"/>
          </p:cNvPicPr>
          <p:nvPr/>
        </p:nvPicPr>
        <p:blipFill>
          <a:blip r:embed="rId2"/>
          <a:stretch>
            <a:fillRect/>
          </a:stretch>
        </p:blipFill>
        <p:spPr>
          <a:xfrm>
            <a:off x="7136480" y="3738198"/>
            <a:ext cx="4143375" cy="2295525"/>
          </a:xfrm>
          <a:prstGeom prst="rect">
            <a:avLst/>
          </a:prstGeom>
        </p:spPr>
      </p:pic>
    </p:spTree>
    <p:extLst>
      <p:ext uri="{BB962C8B-B14F-4D97-AF65-F5344CB8AC3E}">
        <p14:creationId xmlns:p14="http://schemas.microsoft.com/office/powerpoint/2010/main" val="2898511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7BD93-A683-8329-EE7A-3086257183F7}"/>
              </a:ext>
            </a:extLst>
          </p:cNvPr>
          <p:cNvSpPr>
            <a:spLocks noGrp="1"/>
          </p:cNvSpPr>
          <p:nvPr>
            <p:ph type="title"/>
          </p:nvPr>
        </p:nvSpPr>
        <p:spPr>
          <a:xfrm>
            <a:off x="657225" y="2018560"/>
            <a:ext cx="11213933" cy="814865"/>
          </a:xfrm>
        </p:spPr>
        <p:txBody>
          <a:bodyPr vert="horz" lIns="0" tIns="0" rIns="0" bIns="0" rtlCol="0" anchor="b">
            <a:noAutofit/>
          </a:bodyPr>
          <a:lstStyle/>
          <a:p>
            <a:r>
              <a:rPr lang="en-US" altLang="zh-CN" sz="4000" dirty="0" err="1"/>
              <a:t>Ejercicio</a:t>
            </a:r>
            <a:r>
              <a:rPr lang="en-US" altLang="zh-CN" sz="4000" dirty="0"/>
              <a:t>. ¿</a:t>
            </a:r>
            <a:r>
              <a:rPr lang="en-US" altLang="zh-CN" sz="4000" dirty="0" err="1"/>
              <a:t>Cuales</a:t>
            </a:r>
            <a:r>
              <a:rPr lang="en-US" altLang="zh-CN" sz="4000" dirty="0"/>
              <a:t> son las </a:t>
            </a:r>
            <a:r>
              <a:rPr lang="en-US" altLang="zh-CN" sz="4000" dirty="0" err="1"/>
              <a:t>nuevas</a:t>
            </a:r>
            <a:r>
              <a:rPr lang="en-US" altLang="zh-CN" sz="4000" dirty="0"/>
              <a:t> </a:t>
            </a:r>
            <a:r>
              <a:rPr lang="en-US" altLang="zh-CN" sz="4000" dirty="0" err="1"/>
              <a:t>tendencias</a:t>
            </a:r>
            <a:r>
              <a:rPr lang="en-US" altLang="zh-CN" sz="4000" dirty="0"/>
              <a:t> </a:t>
            </a:r>
            <a:r>
              <a:rPr lang="en-US" altLang="zh-CN" sz="4000" dirty="0" err="1"/>
              <a:t>en</a:t>
            </a:r>
            <a:r>
              <a:rPr lang="en-US" altLang="zh-CN" sz="4000" dirty="0"/>
              <a:t> ERP?</a:t>
            </a:r>
            <a:endParaRPr lang="x-none" sz="4000" dirty="0"/>
          </a:p>
        </p:txBody>
      </p:sp>
      <p:pic>
        <p:nvPicPr>
          <p:cNvPr id="9" name="Picture Placeholder 8" descr="Person in the conference room">
            <a:extLst>
              <a:ext uri="{FF2B5EF4-FFF2-40B4-BE49-F238E27FC236}">
                <a16:creationId xmlns:a16="http://schemas.microsoft.com/office/drawing/2014/main" id="{2F77B77C-17EF-1F1F-607C-DF116160F252}"/>
              </a:ext>
              <a:ext uri="{C183D7F6-B498-43B3-948B-1728B52AA6E4}">
                <adec:decorative xmlns:adec="http://schemas.microsoft.com/office/drawing/2017/decorative" val="0"/>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l="2" r="2"/>
          <a:stretch/>
        </p:blipFill>
        <p:spPr>
          <a:xfrm>
            <a:off x="9052312" y="2833425"/>
            <a:ext cx="3139688" cy="3872174"/>
          </a:xfrm>
          <a:blipFill rotWithShape="0">
            <a:blip r:embed="rId3" cstate="screen">
              <a:extLst>
                <a:ext uri="{28A0092B-C50C-407E-A947-70E740481C1C}">
                  <a14:useLocalDpi xmlns:a14="http://schemas.microsoft.com/office/drawing/2010/main"/>
                </a:ext>
              </a:extLst>
            </a:blip>
            <a:srcRect/>
            <a:stretch>
              <a:fillRect/>
            </a:stretch>
          </a:blipFill>
        </p:spPr>
      </p:pic>
      <p:sp>
        <p:nvSpPr>
          <p:cNvPr id="4" name="Marcador de texto 3">
            <a:extLst>
              <a:ext uri="{FF2B5EF4-FFF2-40B4-BE49-F238E27FC236}">
                <a16:creationId xmlns:a16="http://schemas.microsoft.com/office/drawing/2014/main" id="{80B2E994-E02C-429D-9FD5-702770446EC8}"/>
              </a:ext>
            </a:extLst>
          </p:cNvPr>
          <p:cNvSpPr>
            <a:spLocks noGrp="1"/>
          </p:cNvSpPr>
          <p:nvPr>
            <p:ph type="body" sz="quarter" idx="17"/>
          </p:nvPr>
        </p:nvSpPr>
        <p:spPr/>
        <p:txBody>
          <a:bodyPr/>
          <a:lstStyle/>
          <a:p>
            <a:endParaRPr lang="es-ES"/>
          </a:p>
        </p:txBody>
      </p:sp>
    </p:spTree>
    <p:extLst>
      <p:ext uri="{BB962C8B-B14F-4D97-AF65-F5344CB8AC3E}">
        <p14:creationId xmlns:p14="http://schemas.microsoft.com/office/powerpoint/2010/main" val="24718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887874" cy="1132258"/>
          </a:xfrm>
        </p:spPr>
        <p:txBody>
          <a:bodyPr/>
          <a:lstStyle/>
          <a:p>
            <a:pPr algn="l"/>
            <a:r>
              <a:rPr lang="en-US" altLang="zh-CN" dirty="0" err="1"/>
              <a:t>Ejercicio</a:t>
            </a:r>
            <a:r>
              <a:rPr lang="en-US" altLang="zh-CN" dirty="0"/>
              <a:t>. ¿</a:t>
            </a:r>
            <a:r>
              <a:rPr lang="en-US" altLang="zh-CN" dirty="0" err="1"/>
              <a:t>Cuales</a:t>
            </a:r>
            <a:r>
              <a:rPr lang="en-US" altLang="zh-CN" dirty="0"/>
              <a:t> son </a:t>
            </a:r>
            <a:r>
              <a:rPr lang="en-US" altLang="zh-CN" dirty="0" err="1"/>
              <a:t>las</a:t>
            </a:r>
            <a:r>
              <a:rPr lang="en-US" altLang="zh-CN" dirty="0"/>
              <a:t> </a:t>
            </a:r>
            <a:r>
              <a:rPr lang="en-US" altLang="zh-CN" dirty="0" err="1"/>
              <a:t>nuevas</a:t>
            </a:r>
            <a:r>
              <a:rPr lang="en-US" altLang="zh-CN" dirty="0"/>
              <a:t> </a:t>
            </a:r>
            <a:r>
              <a:rPr lang="en-US" altLang="zh-CN" dirty="0" err="1"/>
              <a:t>tendencias</a:t>
            </a:r>
            <a:r>
              <a:rPr lang="en-US" altLang="zh-CN" dirty="0"/>
              <a:t> en ERP</a:t>
            </a:r>
            <a:endParaRPr lang="en-US" dirty="0"/>
          </a:p>
        </p:txBody>
      </p:sp>
      <p:sp>
        <p:nvSpPr>
          <p:cNvPr id="4" name="Rectangle 3"/>
          <p:cNvSpPr/>
          <p:nvPr/>
        </p:nvSpPr>
        <p:spPr>
          <a:xfrm>
            <a:off x="981468" y="2056685"/>
            <a:ext cx="10621248" cy="4401205"/>
          </a:xfrm>
          <a:prstGeom prst="rect">
            <a:avLst/>
          </a:prstGeom>
        </p:spPr>
        <p:txBody>
          <a:bodyPr wrap="square">
            <a:spAutoFit/>
          </a:bodyPr>
          <a:lstStyle/>
          <a:p>
            <a:pPr>
              <a:buFont typeface="Arial"/>
              <a:buChar char="•"/>
            </a:pPr>
            <a:r>
              <a:rPr lang="es-ES_tradnl" sz="2000" b="1" dirty="0"/>
              <a:t>ERP en la nube </a:t>
            </a:r>
            <a:r>
              <a:rPr lang="es-ES_tradnl" sz="2000" dirty="0"/>
              <a:t>: más flexibles, escalables y con menos infraestructura local.</a:t>
            </a:r>
          </a:p>
          <a:p>
            <a:pPr>
              <a:buFont typeface="Arial"/>
              <a:buChar char="•"/>
            </a:pPr>
            <a:endParaRPr lang="es-ES_tradnl" sz="2000" dirty="0"/>
          </a:p>
          <a:p>
            <a:pPr>
              <a:buFont typeface="Arial"/>
              <a:buChar char="•"/>
            </a:pPr>
            <a:r>
              <a:rPr lang="es-ES_tradnl" sz="2000" b="1" dirty="0"/>
              <a:t>Arquitectura modular </a:t>
            </a:r>
            <a:r>
              <a:rPr lang="es-ES_tradnl" sz="2000" dirty="0"/>
              <a:t>: sistemas por módulos que se adaptan rápido al negocio.</a:t>
            </a:r>
          </a:p>
          <a:p>
            <a:pPr>
              <a:buFont typeface="Arial"/>
              <a:buChar char="•"/>
            </a:pPr>
            <a:endParaRPr lang="es-ES_tradnl" sz="2000" dirty="0"/>
          </a:p>
          <a:p>
            <a:pPr>
              <a:buFont typeface="Arial"/>
              <a:buChar char="•"/>
            </a:pPr>
            <a:r>
              <a:rPr lang="es-ES_tradnl" sz="2000" b="1" dirty="0"/>
              <a:t>IA y automatización : </a:t>
            </a:r>
            <a:r>
              <a:rPr lang="es-ES_tradnl" sz="2000" dirty="0"/>
              <a:t>predicción, optimización y reducción de tareas manuales.</a:t>
            </a:r>
          </a:p>
          <a:p>
            <a:pPr>
              <a:buFont typeface="Arial"/>
              <a:buChar char="•"/>
            </a:pPr>
            <a:endParaRPr lang="es-ES_tradnl" sz="2000" dirty="0"/>
          </a:p>
          <a:p>
            <a:pPr>
              <a:buFont typeface="Arial"/>
              <a:buChar char="•"/>
            </a:pPr>
            <a:r>
              <a:rPr lang="es-ES_tradnl" sz="2000" b="1" dirty="0"/>
              <a:t>Nuevas integraciones (</a:t>
            </a:r>
            <a:r>
              <a:rPr lang="es-ES_tradnl" sz="2000" b="1" dirty="0" err="1"/>
              <a:t>IoT</a:t>
            </a:r>
            <a:r>
              <a:rPr lang="es-ES_tradnl" sz="2000" b="1" dirty="0"/>
              <a:t>, </a:t>
            </a:r>
            <a:r>
              <a:rPr lang="es-ES_tradnl" sz="2000" b="1" dirty="0" err="1"/>
              <a:t>blockchain</a:t>
            </a:r>
            <a:r>
              <a:rPr lang="es-ES_tradnl" sz="2000" b="1" dirty="0"/>
              <a:t>, interfaces) </a:t>
            </a:r>
            <a:r>
              <a:rPr lang="es-ES_tradnl" sz="2000" dirty="0"/>
              <a:t>: datos en tiempo real, seguridad y </a:t>
            </a:r>
            <a:r>
              <a:rPr lang="es-ES_tradnl" sz="2000" dirty="0" err="1"/>
              <a:t>usabilidad</a:t>
            </a:r>
            <a:r>
              <a:rPr lang="es-ES_tradnl" sz="2000" dirty="0"/>
              <a:t>.</a:t>
            </a:r>
          </a:p>
          <a:p>
            <a:pPr>
              <a:buFont typeface="Arial"/>
              <a:buChar char="•"/>
            </a:pPr>
            <a:endParaRPr lang="es-ES_tradnl" sz="2000" dirty="0"/>
          </a:p>
          <a:p>
            <a:pPr>
              <a:buFont typeface="Arial"/>
              <a:buChar char="•"/>
            </a:pPr>
            <a:r>
              <a:rPr lang="es-ES_tradnl" sz="2000" b="1" dirty="0"/>
              <a:t>Personalización y enfoque por industria </a:t>
            </a:r>
            <a:r>
              <a:rPr lang="es-ES_tradnl" sz="2000" dirty="0"/>
              <a:t>: soluciones adaptadas a cada sector y fáciles de usar.</a:t>
            </a:r>
          </a:p>
          <a:p>
            <a:pPr>
              <a:buFont typeface="Arial"/>
              <a:buChar char="•"/>
            </a:pPr>
            <a:endParaRPr lang="es-ES_tradnl" sz="2000" dirty="0"/>
          </a:p>
          <a:p>
            <a:pPr>
              <a:buFont typeface="Arial"/>
              <a:buChar char="•"/>
            </a:pPr>
            <a:r>
              <a:rPr lang="es-ES_tradnl" sz="2000" b="1" dirty="0"/>
              <a:t>Seguridad y sostenibilidad : </a:t>
            </a:r>
            <a:r>
              <a:rPr lang="es-ES_tradnl" sz="2000" dirty="0"/>
              <a:t>mayor protección de datos, cumplimiento legal y métricas ESG.</a:t>
            </a:r>
          </a:p>
        </p:txBody>
      </p:sp>
    </p:spTree>
    <p:extLst>
      <p:ext uri="{BB962C8B-B14F-4D97-AF65-F5344CB8AC3E}">
        <p14:creationId xmlns:p14="http://schemas.microsoft.com/office/powerpoint/2010/main" val="1159980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C3A1D8A-975C-4FC2-AAFA-041BE263AD6D}"/>
              </a:ext>
            </a:extLst>
          </p:cNvPr>
          <p:cNvSpPr/>
          <p:nvPr/>
        </p:nvSpPr>
        <p:spPr>
          <a:xfrm>
            <a:off x="209635" y="126281"/>
            <a:ext cx="2289409" cy="461665"/>
          </a:xfrm>
          <a:prstGeom prst="rect">
            <a:avLst/>
          </a:prstGeom>
        </p:spPr>
        <p:txBody>
          <a:bodyPr wrap="none">
            <a:spAutoFit/>
          </a:bodyPr>
          <a:lstStyle/>
          <a:p>
            <a:r>
              <a:rPr lang="en-US" altLang="zh-CN" sz="2400" b="1" dirty="0" err="1"/>
              <a:t>Resumen</a:t>
            </a:r>
            <a:r>
              <a:rPr lang="en-US" altLang="zh-CN" sz="2400" b="1" dirty="0"/>
              <a:t> ERP</a:t>
            </a:r>
            <a:endParaRPr lang="es-ES" sz="2400" b="1" dirty="0"/>
          </a:p>
        </p:txBody>
      </p:sp>
      <p:pic>
        <p:nvPicPr>
          <p:cNvPr id="11266" name="Picture 2" descr="SISTEMAS ERP | Genially">
            <a:extLst>
              <a:ext uri="{FF2B5EF4-FFF2-40B4-BE49-F238E27FC236}">
                <a16:creationId xmlns:a16="http://schemas.microsoft.com/office/drawing/2014/main" id="{63217A5D-969D-487F-935D-A23DA4CAE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4" y="80209"/>
            <a:ext cx="11949797" cy="673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2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1E4C24-8978-4D48-8DAA-C80EF16D368E}"/>
              </a:ext>
            </a:extLst>
          </p:cNvPr>
          <p:cNvPicPr>
            <a:picLocks noChangeAspect="1"/>
          </p:cNvPicPr>
          <p:nvPr/>
        </p:nvPicPr>
        <p:blipFill>
          <a:blip r:embed="rId2"/>
          <a:stretch>
            <a:fillRect/>
          </a:stretch>
        </p:blipFill>
        <p:spPr>
          <a:xfrm>
            <a:off x="1187116" y="610341"/>
            <a:ext cx="10491536" cy="6121378"/>
          </a:xfrm>
          <a:prstGeom prst="rect">
            <a:avLst/>
          </a:prstGeom>
        </p:spPr>
      </p:pic>
      <p:sp>
        <p:nvSpPr>
          <p:cNvPr id="5" name="Rectángulo 4">
            <a:extLst>
              <a:ext uri="{FF2B5EF4-FFF2-40B4-BE49-F238E27FC236}">
                <a16:creationId xmlns:a16="http://schemas.microsoft.com/office/drawing/2014/main" id="{3C3A1D8A-975C-4FC2-AAFA-041BE263AD6D}"/>
              </a:ext>
            </a:extLst>
          </p:cNvPr>
          <p:cNvSpPr/>
          <p:nvPr/>
        </p:nvSpPr>
        <p:spPr>
          <a:xfrm>
            <a:off x="209635" y="43154"/>
            <a:ext cx="6394699" cy="461665"/>
          </a:xfrm>
          <a:prstGeom prst="rect">
            <a:avLst/>
          </a:prstGeom>
        </p:spPr>
        <p:txBody>
          <a:bodyPr wrap="none">
            <a:spAutoFit/>
          </a:bodyPr>
          <a:lstStyle/>
          <a:p>
            <a:r>
              <a:rPr lang="en-US" altLang="zh-CN" sz="2400" b="1" dirty="0" err="1"/>
              <a:t>Resumen</a:t>
            </a:r>
            <a:r>
              <a:rPr lang="en-US" altLang="zh-CN" sz="2400" b="1" dirty="0"/>
              <a:t> </a:t>
            </a:r>
            <a:r>
              <a:rPr lang="en-US" altLang="zh-CN" sz="2400" b="1" dirty="0" err="1"/>
              <a:t>Sistemas</a:t>
            </a:r>
            <a:r>
              <a:rPr lang="en-US" altLang="zh-CN" sz="2400" b="1" dirty="0"/>
              <a:t> de Gestion Empresaria</a:t>
            </a:r>
            <a:endParaRPr lang="es-ES" sz="2400" b="1" dirty="0"/>
          </a:p>
        </p:txBody>
      </p:sp>
    </p:spTree>
    <p:extLst>
      <p:ext uri="{BB962C8B-B14F-4D97-AF65-F5344CB8AC3E}">
        <p14:creationId xmlns:p14="http://schemas.microsoft.com/office/powerpoint/2010/main" val="3866973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C3A1D8A-975C-4FC2-AAFA-041BE263AD6D}"/>
              </a:ext>
            </a:extLst>
          </p:cNvPr>
          <p:cNvSpPr/>
          <p:nvPr/>
        </p:nvSpPr>
        <p:spPr>
          <a:xfrm>
            <a:off x="209635" y="43154"/>
            <a:ext cx="2289409" cy="461665"/>
          </a:xfrm>
          <a:prstGeom prst="rect">
            <a:avLst/>
          </a:prstGeom>
        </p:spPr>
        <p:txBody>
          <a:bodyPr wrap="none">
            <a:spAutoFit/>
          </a:bodyPr>
          <a:lstStyle/>
          <a:p>
            <a:r>
              <a:rPr lang="en-US" altLang="zh-CN" sz="2400" b="1" dirty="0" err="1"/>
              <a:t>Resumen</a:t>
            </a:r>
            <a:r>
              <a:rPr lang="en-US" altLang="zh-CN" sz="2400" b="1" dirty="0"/>
              <a:t> ERP</a:t>
            </a:r>
            <a:endParaRPr lang="es-ES" sz="2400" b="1" dirty="0"/>
          </a:p>
        </p:txBody>
      </p:sp>
      <p:pic>
        <p:nvPicPr>
          <p:cNvPr id="2" name="Imagen 1">
            <a:extLst>
              <a:ext uri="{FF2B5EF4-FFF2-40B4-BE49-F238E27FC236}">
                <a16:creationId xmlns:a16="http://schemas.microsoft.com/office/drawing/2014/main" id="{0E27B245-3286-4592-92BA-24F5A027244C}"/>
              </a:ext>
            </a:extLst>
          </p:cNvPr>
          <p:cNvPicPr>
            <a:picLocks noChangeAspect="1"/>
          </p:cNvPicPr>
          <p:nvPr/>
        </p:nvPicPr>
        <p:blipFill>
          <a:blip r:embed="rId2"/>
          <a:stretch>
            <a:fillRect/>
          </a:stretch>
        </p:blipFill>
        <p:spPr>
          <a:xfrm>
            <a:off x="2499044" y="43154"/>
            <a:ext cx="9188651" cy="6587949"/>
          </a:xfrm>
          <a:prstGeom prst="rect">
            <a:avLst/>
          </a:prstGeom>
        </p:spPr>
      </p:pic>
    </p:spTree>
    <p:extLst>
      <p:ext uri="{BB962C8B-B14F-4D97-AF65-F5344CB8AC3E}">
        <p14:creationId xmlns:p14="http://schemas.microsoft.com/office/powerpoint/2010/main" val="1970758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r>
              <a:rPr lang="en-US" dirty="0"/>
              <a:t> </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285750" lvl="0" indent="-285750" algn="l">
              <a:lnSpc>
                <a:spcPct val="150000"/>
              </a:lnSpc>
              <a:buFont typeface="Arial" panose="020B0604020202020204" pitchFamily="34" charset="0"/>
              <a:buChar char="•"/>
            </a:pPr>
            <a:r>
              <a:rPr lang="es-ES" sz="1800" b="1" dirty="0"/>
              <a:t>Empresa</a:t>
            </a:r>
            <a:r>
              <a:rPr lang="es-ES" sz="1800" dirty="0"/>
              <a:t>: persona, organización o institución dedicada a actividades con ánimo de lucro para satisfacer las necesidades de bienes o servicios de la sociedad.</a:t>
            </a:r>
          </a:p>
          <a:p>
            <a:pPr marL="342900" lvl="1" indent="-342900">
              <a:lnSpc>
                <a:spcPct val="150000"/>
              </a:lnSpc>
            </a:pPr>
            <a:r>
              <a:rPr lang="es-ES" dirty="0"/>
              <a:t>Persona física: </a:t>
            </a:r>
            <a:r>
              <a:rPr lang="es-ES" b="0" dirty="0"/>
              <a:t>es un individuo humano. Este posee derechos y puede contraer obligaciones. En caso de deudas, una persona física debe responder con su patrimonio. Los autónomos, aunque sean emprendedores, se consideran personas físicas.</a:t>
            </a:r>
          </a:p>
          <a:p>
            <a:pPr marL="342900" lvl="1" indent="-342900">
              <a:lnSpc>
                <a:spcPct val="150000"/>
              </a:lnSpc>
            </a:pPr>
            <a:r>
              <a:rPr lang="es-ES" dirty="0"/>
              <a:t>Persona jurídica: </a:t>
            </a:r>
            <a:r>
              <a:rPr lang="es-ES" b="0" dirty="0"/>
              <a:t>es una entidad susceptible tanto de adquirir derechos como de contraer obligaciones. En caso de deudas, una persona jurídica responde con los bienes de la entidad. Son personas jurídicas las sociedades, corporaciones, fundaciones, etc.</a:t>
            </a:r>
            <a:endParaRPr lang="es-ES" dirty="0"/>
          </a:p>
          <a:p>
            <a:pPr marL="342900" lvl="1" indent="-342900">
              <a:lnSpc>
                <a:spcPct val="150000"/>
              </a:lnSpc>
            </a:pPr>
            <a:r>
              <a:rPr lang="es-ES" dirty="0"/>
              <a:t>Cliente: </a:t>
            </a:r>
            <a:r>
              <a:rPr lang="es-ES" b="0" dirty="0"/>
              <a:t>persona física o jurídica que adquiere un bien o servicio a cambio de dinero u otros bienes y servicios.</a:t>
            </a:r>
          </a:p>
          <a:p>
            <a:pPr marL="342900" lvl="1" indent="-342900">
              <a:lnSpc>
                <a:spcPct val="150000"/>
              </a:lnSpc>
            </a:pPr>
            <a:r>
              <a:rPr lang="es-ES" dirty="0"/>
              <a:t>Proveedor: </a:t>
            </a:r>
            <a:r>
              <a:rPr lang="es-ES" b="0" dirty="0"/>
              <a:t>un proveedor es una persona física o empresa que provee de bienes y/o servicios a otras personas y/o empresas.</a:t>
            </a:r>
          </a:p>
        </p:txBody>
      </p:sp>
    </p:spTree>
    <p:extLst>
      <p:ext uri="{BB962C8B-B14F-4D97-AF65-F5344CB8AC3E}">
        <p14:creationId xmlns:p14="http://schemas.microsoft.com/office/powerpoint/2010/main" val="296081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r>
              <a:rPr lang="en-US" dirty="0"/>
              <a:t> </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342900" lvl="0" indent="-342900" algn="l">
              <a:lnSpc>
                <a:spcPct val="150000"/>
              </a:lnSpc>
              <a:buFont typeface="Arial" panose="020B0604020202020204" pitchFamily="34" charset="0"/>
              <a:buChar char="•"/>
            </a:pPr>
            <a:r>
              <a:rPr lang="es-ES" sz="1800" b="1" dirty="0"/>
              <a:t>Impuestos y tributos</a:t>
            </a:r>
            <a:r>
              <a:rPr lang="es-ES" sz="1800" dirty="0"/>
              <a:t>: son una obligación de pago que se realiza al Estado sin que exista una contraprestación directa de bienes o servicios.</a:t>
            </a:r>
          </a:p>
          <a:p>
            <a:pPr marL="342900" lvl="1" indent="-342900">
              <a:lnSpc>
                <a:spcPct val="150000"/>
              </a:lnSpc>
            </a:pPr>
            <a:r>
              <a:rPr lang="es-ES" dirty="0"/>
              <a:t>IVA: En España, </a:t>
            </a:r>
            <a:r>
              <a:rPr lang="es-ES" b="0" dirty="0"/>
              <a:t>Impuesto sobre Valor Añadido. Este impuesto puede cambiar según el tipo de bien y servicio o Comunidad Autónoma. </a:t>
            </a:r>
          </a:p>
          <a:p>
            <a:pPr marL="342900" lvl="0" indent="-342900" algn="l">
              <a:lnSpc>
                <a:spcPct val="150000"/>
              </a:lnSpc>
              <a:buFont typeface="Arial" panose="020B0604020202020204" pitchFamily="34" charset="0"/>
              <a:buChar char="•"/>
            </a:pPr>
            <a:r>
              <a:rPr lang="es-ES" sz="1800" b="1" dirty="0"/>
              <a:t>Facturas comerciales</a:t>
            </a:r>
            <a:r>
              <a:rPr lang="es-ES" sz="1800" dirty="0"/>
              <a:t>: es un documento mercantil que refleja toda la información de una compra/venta: cliente, proveedor, fecha de entrega del producto/servicio, detalle del producto servicio (incluyendo precios unitarios y precio total), momento del devengo (momento en que nace obligación tributaria), impuestos (como IVA), etc. </a:t>
            </a:r>
          </a:p>
          <a:p>
            <a:pPr marL="342900" lvl="0" indent="-342900" algn="l">
              <a:lnSpc>
                <a:spcPct val="150000"/>
              </a:lnSpc>
              <a:buFont typeface="Arial" panose="020B0604020202020204" pitchFamily="34" charset="0"/>
              <a:buChar char="•"/>
            </a:pPr>
            <a:r>
              <a:rPr lang="es-ES" sz="1800" b="1" dirty="0"/>
              <a:t>Facturas proforma</a:t>
            </a:r>
            <a:r>
              <a:rPr lang="es-ES" sz="1800" dirty="0"/>
              <a:t>: es un documento cuyo encabezado debe contener de forma bien visible el título “proforma”, para evitar confundirse con facturas comerciales. Las facturas proforma sirven como una oferta previa y no tienen valor contable. Estas facturas suelen contener identificador de proveedor y cliente,  descripción de los productos y servicios, así como su precio unitario y total.</a:t>
            </a:r>
          </a:p>
        </p:txBody>
      </p:sp>
    </p:spTree>
    <p:extLst>
      <p:ext uri="{BB962C8B-B14F-4D97-AF65-F5344CB8AC3E}">
        <p14:creationId xmlns:p14="http://schemas.microsoft.com/office/powerpoint/2010/main" val="2913308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r>
              <a:rPr lang="en-US" dirty="0"/>
              <a:t> </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285750" lvl="1" indent="-285750">
              <a:lnSpc>
                <a:spcPct val="150000"/>
              </a:lnSpc>
            </a:pPr>
            <a:r>
              <a:rPr lang="es-ES" dirty="0"/>
              <a:t>Producción/fabricación:  </a:t>
            </a:r>
            <a:r>
              <a:rPr lang="es-ES" b="0" dirty="0"/>
              <a:t>proceso por el cual se elabora un producto. Este proceso suele constar de distintas fases (cada una incluso con diferentes ubicaciones) y algunos elementos asociados tales como materias primas, energía y mano de obra.</a:t>
            </a:r>
          </a:p>
          <a:p>
            <a:pPr marL="285750" lvl="1" indent="-285750">
              <a:lnSpc>
                <a:spcPct val="150000"/>
              </a:lnSpc>
            </a:pPr>
            <a:r>
              <a:rPr lang="es-ES" dirty="0"/>
              <a:t>Línea de producción: </a:t>
            </a:r>
            <a:r>
              <a:rPr lang="es-ES" b="0" dirty="0"/>
              <a:t>definición del conjunto de operaciones secuenciales y recursos necesarios para organizar la fabricación de un producto.</a:t>
            </a:r>
          </a:p>
          <a:p>
            <a:pPr marL="285750" lvl="1" indent="-285750">
              <a:lnSpc>
                <a:spcPct val="150000"/>
              </a:lnSpc>
            </a:pPr>
            <a:r>
              <a:rPr lang="es-ES" dirty="0"/>
              <a:t>Orden de producción: </a:t>
            </a:r>
            <a:r>
              <a:rPr lang="es-ES" b="0" dirty="0"/>
              <a:t>es la concreción de la fabricación de un producto, indicando la cantidad de producto, fecha de producción y línea de producción utilizada.</a:t>
            </a:r>
          </a:p>
          <a:p>
            <a:pPr marL="285750" lvl="1" indent="-285750">
              <a:lnSpc>
                <a:spcPct val="150000"/>
              </a:lnSpc>
            </a:pPr>
            <a:r>
              <a:rPr lang="es-ES" dirty="0"/>
              <a:t>Logística:  </a:t>
            </a:r>
            <a:r>
              <a:rPr lang="es-ES" b="0" dirty="0"/>
              <a:t>son aquellos procesos de coordinación, gestión y transporte de los bienes comerciales desde el lugar de distribución hasta el cliente final.</a:t>
            </a:r>
          </a:p>
          <a:p>
            <a:pPr marL="285750" lvl="1" indent="-285750">
              <a:lnSpc>
                <a:spcPct val="150000"/>
              </a:lnSpc>
            </a:pPr>
            <a:r>
              <a:rPr lang="es-ES" dirty="0"/>
              <a:t>Stock/Inventario: </a:t>
            </a:r>
            <a:r>
              <a:rPr lang="es-ES" b="0" dirty="0"/>
              <a:t>es el conjunto de existencias de artículos que posee la empresa tanto para comerciar con ellos como para poder producir bienes y servicios.</a:t>
            </a:r>
          </a:p>
          <a:p>
            <a:pPr marL="285750" lvl="1" indent="-285750">
              <a:lnSpc>
                <a:spcPct val="150000"/>
              </a:lnSpc>
            </a:pPr>
            <a:r>
              <a:rPr lang="es-ES" dirty="0"/>
              <a:t>Distribución: </a:t>
            </a:r>
            <a:r>
              <a:rPr lang="es-ES" b="0" dirty="0"/>
              <a:t>proceso por el cual la empresa hace llegar bienes y servicios desde el lugar de almacenamiento hasta el consumidor final.</a:t>
            </a:r>
          </a:p>
          <a:p>
            <a:pPr lvl="1"/>
            <a:endParaRPr lang="es-ES" dirty="0"/>
          </a:p>
        </p:txBody>
      </p:sp>
    </p:spTree>
    <p:extLst>
      <p:ext uri="{BB962C8B-B14F-4D97-AF65-F5344CB8AC3E}">
        <p14:creationId xmlns:p14="http://schemas.microsoft.com/office/powerpoint/2010/main" val="2346773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r>
              <a:rPr lang="en-US" dirty="0"/>
              <a:t> </a:t>
            </a:r>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285750" indent="-285750" algn="just">
              <a:buFont typeface="Arial" panose="020B0604020202020204" pitchFamily="34" charset="0"/>
              <a:buChar char="•"/>
            </a:pPr>
            <a:r>
              <a:rPr lang="es-ES" sz="1800" b="1" dirty="0"/>
              <a:t>Cumplimiento (</a:t>
            </a:r>
            <a:r>
              <a:rPr lang="es-ES" sz="1800" b="1" dirty="0" err="1"/>
              <a:t>compliance</a:t>
            </a:r>
            <a:r>
              <a:rPr lang="es-ES" sz="1800" b="1" dirty="0"/>
              <a:t>). </a:t>
            </a:r>
            <a:r>
              <a:rPr lang="es-ES" sz="1800" dirty="0"/>
              <a:t>Procedimientos que garantizan la observancia de la normativa interna, así como de la legislación actual y los códigos éticos, por parte de directivos, empleados y demás actores relacionados con una empresa. </a:t>
            </a:r>
          </a:p>
          <a:p>
            <a:pPr marL="285750" indent="-285750" algn="just">
              <a:buFont typeface="Arial" panose="020B0604020202020204" pitchFamily="34" charset="0"/>
              <a:buChar char="•"/>
            </a:pPr>
            <a:r>
              <a:rPr lang="es-ES" sz="1800" b="1" dirty="0" err="1"/>
              <a:t>DataMining</a:t>
            </a:r>
            <a:r>
              <a:rPr lang="es-ES" sz="1800" b="1" dirty="0"/>
              <a:t>. </a:t>
            </a:r>
            <a:r>
              <a:rPr lang="es-ES" sz="1800" dirty="0"/>
              <a:t>Minería de datos. Conjunto de técnicas y tecnologías orientadas a buscar patrones no evidentes, tendencias y reglas que expliquen el comportamiento de los datos en un contexto determinado en grandes bases de datos. </a:t>
            </a:r>
          </a:p>
          <a:p>
            <a:pPr marL="285750" indent="-285750" algn="just">
              <a:lnSpc>
                <a:spcPct val="150000"/>
              </a:lnSpc>
              <a:buFont typeface="Arial" panose="020B0604020202020204" pitchFamily="34" charset="0"/>
              <a:buChar char="•"/>
            </a:pPr>
            <a:r>
              <a:rPr lang="es-ES" sz="1800" b="1" dirty="0" err="1"/>
              <a:t>DataWarehouse</a:t>
            </a:r>
            <a:r>
              <a:rPr lang="es-ES" sz="1800" b="1" dirty="0"/>
              <a:t>. </a:t>
            </a:r>
            <a:r>
              <a:rPr lang="es-ES" sz="1800" dirty="0"/>
              <a:t>Almacén de datos que se caracteriza por contener también los metadatos (datos sobre la procedencia, periodicidad de refresco, fiabilidad, cálculos realizados para su obtención) sobre los propios datos. </a:t>
            </a:r>
          </a:p>
          <a:p>
            <a:pPr marL="285750" indent="-285750" algn="just">
              <a:buFont typeface="Arial" panose="020B0604020202020204" pitchFamily="34" charset="0"/>
              <a:buChar char="•"/>
            </a:pPr>
            <a:r>
              <a:rPr lang="es-ES" sz="1800" b="1" dirty="0"/>
              <a:t>Flujo de trabajo (</a:t>
            </a:r>
            <a:r>
              <a:rPr lang="es-ES" sz="1800" b="1" dirty="0" err="1"/>
              <a:t>workflow</a:t>
            </a:r>
            <a:r>
              <a:rPr lang="es-ES" sz="1800" b="1" dirty="0"/>
              <a:t>). </a:t>
            </a:r>
            <a:r>
              <a:rPr lang="es-ES" sz="1800" dirty="0"/>
              <a:t>Es la automatización regulada de los procesos de la empresa para que la información y las tareas circulen entre los distintos departamentos siguiendo un cierto orden. </a:t>
            </a:r>
          </a:p>
          <a:p>
            <a:pPr marL="285750" indent="-285750" algn="just">
              <a:buFont typeface="Arial" panose="020B0604020202020204" pitchFamily="34" charset="0"/>
              <a:buChar char="•"/>
            </a:pPr>
            <a:r>
              <a:rPr lang="es-ES" sz="1800" b="1" dirty="0"/>
              <a:t>KPI (Key Performance </a:t>
            </a:r>
            <a:r>
              <a:rPr lang="es-ES" sz="1800" b="1" dirty="0" err="1"/>
              <a:t>Indicator</a:t>
            </a:r>
            <a:r>
              <a:rPr lang="es-ES" sz="1800" b="1" dirty="0"/>
              <a:t>). </a:t>
            </a:r>
            <a:r>
              <a:rPr lang="es-ES" sz="1800" dirty="0"/>
              <a:t>Indicadores clave de desempeño. Indicadores que permiten medir magnitudes de interés. </a:t>
            </a:r>
          </a:p>
        </p:txBody>
      </p:sp>
    </p:spTree>
    <p:extLst>
      <p:ext uri="{BB962C8B-B14F-4D97-AF65-F5344CB8AC3E}">
        <p14:creationId xmlns:p14="http://schemas.microsoft.com/office/powerpoint/2010/main" val="2937447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342900" indent="-342900" algn="just">
              <a:buFont typeface="Arial" panose="020B0604020202020204" pitchFamily="34" charset="0"/>
              <a:buChar char="•"/>
            </a:pPr>
            <a:r>
              <a:rPr lang="es-ES" sz="2000" b="1" dirty="0"/>
              <a:t>OLAP (On-Line </a:t>
            </a:r>
            <a:r>
              <a:rPr lang="es-ES" sz="2000" b="1" dirty="0" err="1"/>
              <a:t>Analytics</a:t>
            </a:r>
            <a:r>
              <a:rPr lang="es-ES" sz="2000" b="1" dirty="0"/>
              <a:t> Processing). </a:t>
            </a:r>
            <a:r>
              <a:rPr lang="es-ES" sz="2000" dirty="0"/>
              <a:t>Bases de datos multidimensionales orientadas al procesamiento analítico.</a:t>
            </a:r>
          </a:p>
          <a:p>
            <a:pPr marL="342900" indent="-342900" algn="just">
              <a:buFont typeface="Arial" panose="020B0604020202020204" pitchFamily="34" charset="0"/>
              <a:buChar char="•"/>
            </a:pPr>
            <a:r>
              <a:rPr lang="es-ES" sz="2000" b="1" dirty="0"/>
              <a:t>ROI (</a:t>
            </a:r>
            <a:r>
              <a:rPr lang="es-ES" sz="2000" b="1" dirty="0" err="1"/>
              <a:t>Return</a:t>
            </a:r>
            <a:r>
              <a:rPr lang="es-ES" sz="2000" b="1" dirty="0"/>
              <a:t> </a:t>
            </a:r>
            <a:r>
              <a:rPr lang="es-ES" sz="2000" b="1" dirty="0" err="1"/>
              <a:t>On</a:t>
            </a:r>
            <a:r>
              <a:rPr lang="es-ES" sz="2000" b="1" dirty="0"/>
              <a:t> </a:t>
            </a:r>
            <a:r>
              <a:rPr lang="es-ES" sz="2000" b="1" dirty="0" err="1"/>
              <a:t>Investment</a:t>
            </a:r>
            <a:r>
              <a:rPr lang="es-ES" sz="2000" b="1" dirty="0"/>
              <a:t>). </a:t>
            </a:r>
            <a:r>
              <a:rPr lang="es-ES" sz="2000" dirty="0"/>
              <a:t>Retorno de la inversión. Cálculo del tiempo que se necesita para recuperar lo invertido en un sistema con los beneficios generados por él. </a:t>
            </a:r>
          </a:p>
          <a:p>
            <a:pPr marL="342900" indent="-342900" algn="just">
              <a:buFont typeface="Arial" panose="020B0604020202020204" pitchFamily="34" charset="0"/>
              <a:buChar char="•"/>
            </a:pPr>
            <a:r>
              <a:rPr lang="es-ES" sz="2000" b="1" dirty="0"/>
              <a:t>Sistemas de información. </a:t>
            </a:r>
            <a:r>
              <a:rPr lang="es-ES" sz="2000" dirty="0"/>
              <a:t>Conjunto de datos convertidos en información mediante procesos y mecanismos automatizados e interrelacionados. </a:t>
            </a:r>
          </a:p>
          <a:p>
            <a:pPr marL="342900" indent="-342900" algn="just">
              <a:buFont typeface="Arial" panose="020B0604020202020204" pitchFamily="34" charset="0"/>
              <a:buChar char="•"/>
            </a:pPr>
            <a:r>
              <a:rPr lang="es-ES" sz="2000" b="1" dirty="0"/>
              <a:t>Sostenibilidad. </a:t>
            </a:r>
            <a:r>
              <a:rPr lang="es-ES" sz="2000" dirty="0"/>
              <a:t>Búsqueda del equilibrio entre el crecimiento económico y el cuidado del medio ambiente. Cualidad de satisfacer necesidades actuales sin comprometer a generaciones futuras. </a:t>
            </a:r>
          </a:p>
          <a:p>
            <a:pPr marL="342900" indent="-342900" algn="just">
              <a:buFont typeface="Arial" panose="020B0604020202020204" pitchFamily="34" charset="0"/>
              <a:buChar char="•"/>
            </a:pPr>
            <a:r>
              <a:rPr lang="es-ES" sz="2000" b="1" dirty="0"/>
              <a:t>Tecnologías de información y comunicación (TIC). </a:t>
            </a:r>
            <a:r>
              <a:rPr lang="es-ES" sz="2000" dirty="0"/>
              <a:t>Dícese del conjunto de herramientas hardware y software utilizadas para el almacenamiento, tratamiento y transmisión de la información. </a:t>
            </a:r>
          </a:p>
          <a:p>
            <a:pPr marL="342900" indent="-342900" algn="just">
              <a:buFont typeface="Arial" panose="020B0604020202020204" pitchFamily="34" charset="0"/>
              <a:buChar char="•"/>
            </a:pPr>
            <a:r>
              <a:rPr lang="es-ES" sz="2000" b="1" dirty="0"/>
              <a:t>Transacción. </a:t>
            </a:r>
            <a:r>
              <a:rPr lang="es-ES" sz="2000" dirty="0"/>
              <a:t>Todo aquello que modifica o genera datos de un sistema de información.</a:t>
            </a:r>
          </a:p>
        </p:txBody>
      </p:sp>
    </p:spTree>
    <p:extLst>
      <p:ext uri="{BB962C8B-B14F-4D97-AF65-F5344CB8AC3E}">
        <p14:creationId xmlns:p14="http://schemas.microsoft.com/office/powerpoint/2010/main" val="105973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Finalidad</a:t>
            </a:r>
            <a:r>
              <a:rPr lang="en-US" dirty="0"/>
              <a:t> de la gestion </a:t>
            </a:r>
            <a:r>
              <a:rPr lang="en-US" dirty="0" err="1"/>
              <a:t>empresarial</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365085"/>
            <a:ext cx="10309041" cy="1254664"/>
          </a:xfrm>
        </p:spPr>
        <p:txBody>
          <a:bodyPr/>
          <a:lstStyle/>
          <a:p>
            <a:pPr algn="l"/>
            <a:r>
              <a:rPr lang="es-ES" sz="2000" dirty="0"/>
              <a:t>• La finalidad de la gestión empresarial es conseguir que la empresa sea viable mediante </a:t>
            </a:r>
            <a:r>
              <a:rPr lang="es-ES" sz="2000" b="1" dirty="0"/>
              <a:t>una correcta planificación y un control de los aspectos productivos, comerciales, financieros, logísticos, etc., del negocio.</a:t>
            </a:r>
          </a:p>
          <a:p>
            <a:pPr algn="l"/>
            <a:endParaRPr lang="es-ES" sz="2000" b="1" dirty="0"/>
          </a:p>
          <a:p>
            <a:pPr algn="just"/>
            <a:r>
              <a:rPr lang="es-ES" sz="2000" dirty="0"/>
              <a:t>Cualquier empresa para una óptima gestión empresarial y funcionar correctamente debe tener a sus espaldas un sistema informático. Para poner en marcha este tipo de sistemas informáticos, además de hardware, es necesario software específico para la gestión empresarial.</a:t>
            </a:r>
          </a:p>
          <a:p>
            <a:pPr algn="just"/>
            <a:r>
              <a:rPr lang="es-ES" sz="2000" dirty="0"/>
              <a:t>En el mercado siempre han existido programas para gestionar de forma separada: contabilidad, facturación, gestión comercial, gestión de nóminas, relación con los clientes, y un largo etc... Una tendencia actual es </a:t>
            </a:r>
            <a:r>
              <a:rPr lang="es-ES" sz="2000" b="1" dirty="0"/>
              <a:t>integrar todo este tipo de sistemas en SGE</a:t>
            </a:r>
          </a:p>
        </p:txBody>
      </p:sp>
    </p:spTree>
    <p:extLst>
      <p:ext uri="{BB962C8B-B14F-4D97-AF65-F5344CB8AC3E}">
        <p14:creationId xmlns:p14="http://schemas.microsoft.com/office/powerpoint/2010/main" val="2795801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342900" indent="-342900" algn="just">
              <a:lnSpc>
                <a:spcPct val="150000"/>
              </a:lnSpc>
              <a:buFont typeface="Arial" panose="020B0604020202020204" pitchFamily="34" charset="0"/>
              <a:buChar char="•"/>
            </a:pPr>
            <a:r>
              <a:rPr lang="es-ES" sz="1800" b="1" dirty="0"/>
              <a:t>Front-Office</a:t>
            </a:r>
            <a:r>
              <a:rPr lang="es-ES" sz="1800" dirty="0"/>
              <a:t>. Actividades de una empresa realizadas de cara al cliente. Son las que generan los beneficios. </a:t>
            </a:r>
          </a:p>
          <a:p>
            <a:pPr marL="342900" indent="-342900" algn="just">
              <a:lnSpc>
                <a:spcPct val="150000"/>
              </a:lnSpc>
              <a:buFont typeface="Arial" panose="020B0604020202020204" pitchFamily="34" charset="0"/>
              <a:buChar char="•"/>
            </a:pPr>
            <a:r>
              <a:rPr lang="es-ES" sz="1800" b="1" dirty="0" err="1"/>
              <a:t>loT</a:t>
            </a:r>
            <a:r>
              <a:rPr lang="es-ES" sz="1800" b="1" dirty="0"/>
              <a:t> (Internet </a:t>
            </a:r>
            <a:r>
              <a:rPr lang="es-ES" sz="1800" b="1" dirty="0" err="1"/>
              <a:t>of</a:t>
            </a:r>
            <a:r>
              <a:rPr lang="es-ES" sz="1800" b="1" dirty="0"/>
              <a:t> </a:t>
            </a:r>
            <a:r>
              <a:rPr lang="es-ES" sz="1800" b="1" dirty="0" err="1"/>
              <a:t>Things</a:t>
            </a:r>
            <a:r>
              <a:rPr lang="es-ES" sz="1800" b="1" dirty="0"/>
              <a:t>). </a:t>
            </a:r>
            <a:r>
              <a:rPr lang="es-ES" sz="1800" dirty="0"/>
              <a:t>Internet de las cosas. Conexión de todo tipo de dispositivos </a:t>
            </a:r>
            <a:r>
              <a:rPr lang="es-ES" sz="1800" dirty="0" err="1"/>
              <a:t>eleсtrónicos</a:t>
            </a:r>
            <a:r>
              <a:rPr lang="es-ES" sz="1800" dirty="0"/>
              <a:t> a través de internet. </a:t>
            </a:r>
          </a:p>
          <a:p>
            <a:pPr marL="342900" indent="-342900" algn="just">
              <a:lnSpc>
                <a:spcPct val="150000"/>
              </a:lnSpc>
              <a:buFont typeface="Arial" panose="020B0604020202020204" pitchFamily="34" charset="0"/>
              <a:buChar char="•"/>
            </a:pPr>
            <a:r>
              <a:rPr lang="es-ES" sz="1800" b="1" dirty="0"/>
              <a:t>Know-how. </a:t>
            </a:r>
            <a:r>
              <a:rPr lang="es-ES" sz="1800" dirty="0"/>
              <a:t>En castellano, "saber hacer". Conocimientos no protegidos de una organización que le proporcionan una ventaja competitiva frente al resto de competidores. </a:t>
            </a:r>
          </a:p>
          <a:p>
            <a:pPr marL="342900" indent="-342900" algn="just">
              <a:lnSpc>
                <a:spcPct val="150000"/>
              </a:lnSpc>
              <a:buFont typeface="Arial" panose="020B0604020202020204" pitchFamily="34" charset="0"/>
              <a:buChar char="•"/>
            </a:pPr>
            <a:r>
              <a:rPr lang="es-ES" sz="1800" b="1" dirty="0" err="1"/>
              <a:t>On-Premise</a:t>
            </a:r>
            <a:r>
              <a:rPr lang="es-ES" sz="1800" b="1" dirty="0"/>
              <a:t>. </a:t>
            </a:r>
            <a:r>
              <a:rPr lang="es-ES" sz="1800" dirty="0"/>
              <a:t>Se dice de la instalación de un sistema en local, es decir, los servicios de computación están localizados en la propia empresa. </a:t>
            </a:r>
          </a:p>
          <a:p>
            <a:pPr marL="342900" indent="-342900" algn="just">
              <a:lnSpc>
                <a:spcPct val="150000"/>
              </a:lnSpc>
              <a:buFont typeface="Arial" panose="020B0604020202020204" pitchFamily="34" charset="0"/>
              <a:buChar char="•"/>
            </a:pPr>
            <a:r>
              <a:rPr lang="es-ES" sz="1800" b="1" dirty="0"/>
              <a:t>SaaS (Software as a </a:t>
            </a:r>
            <a:r>
              <a:rPr lang="es-ES" sz="1800" b="1" dirty="0" err="1"/>
              <a:t>Service</a:t>
            </a:r>
            <a:r>
              <a:rPr lang="es-ES" sz="1800" b="1" dirty="0"/>
              <a:t>). </a:t>
            </a:r>
            <a:r>
              <a:rPr lang="es-ES" sz="1800" dirty="0"/>
              <a:t>Software como servicio. Modalidad de computación en la nube por la que el proveedor ofrece licencias de uso de un software determinado a través de internet. </a:t>
            </a:r>
          </a:p>
          <a:p>
            <a:pPr marL="342900" indent="-342900" algn="just">
              <a:lnSpc>
                <a:spcPct val="150000"/>
              </a:lnSpc>
              <a:buFont typeface="Arial" panose="020B0604020202020204" pitchFamily="34" charset="0"/>
              <a:buChar char="•"/>
            </a:pPr>
            <a:r>
              <a:rPr lang="es-ES" sz="1800" b="1" dirty="0"/>
              <a:t>Técnicas ETL (</a:t>
            </a:r>
            <a:r>
              <a:rPr lang="es-ES" sz="1800" b="1" dirty="0" err="1"/>
              <a:t>Extract</a:t>
            </a:r>
            <a:r>
              <a:rPr lang="es-ES" sz="1800" b="1" dirty="0"/>
              <a:t>, </a:t>
            </a:r>
            <a:r>
              <a:rPr lang="es-ES" sz="1800" b="1" dirty="0" err="1"/>
              <a:t>Transform</a:t>
            </a:r>
            <a:r>
              <a:rPr lang="es-ES" sz="1800" b="1" dirty="0"/>
              <a:t> and Load). </a:t>
            </a:r>
            <a:r>
              <a:rPr lang="es-ES" sz="1800" dirty="0"/>
              <a:t>Herramientas de extracción, transformación y carga posterior (ETC).</a:t>
            </a:r>
          </a:p>
        </p:txBody>
      </p:sp>
    </p:spTree>
    <p:extLst>
      <p:ext uri="{BB962C8B-B14F-4D97-AF65-F5344CB8AC3E}">
        <p14:creationId xmlns:p14="http://schemas.microsoft.com/office/powerpoint/2010/main" val="1881663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Glosario</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342900" indent="-342900" algn="just">
              <a:lnSpc>
                <a:spcPct val="150000"/>
              </a:lnSpc>
              <a:buFont typeface="Arial" panose="020B0604020202020204" pitchFamily="34" charset="0"/>
              <a:buChar char="•"/>
            </a:pPr>
            <a:r>
              <a:rPr lang="es-ES" sz="2000" b="1" dirty="0"/>
              <a:t>B2B (Business </a:t>
            </a:r>
            <a:r>
              <a:rPr lang="es-ES" sz="2000" b="1" dirty="0" err="1"/>
              <a:t>to</a:t>
            </a:r>
            <a:r>
              <a:rPr lang="es-ES" sz="2000" b="1" dirty="0"/>
              <a:t> Business). </a:t>
            </a:r>
            <a:r>
              <a:rPr lang="es-ES" sz="2000" dirty="0"/>
              <a:t>Transacciones comerciales entre empresas. </a:t>
            </a:r>
          </a:p>
          <a:p>
            <a:pPr marL="342900" indent="-342900" algn="just">
              <a:lnSpc>
                <a:spcPct val="150000"/>
              </a:lnSpc>
              <a:buFont typeface="Arial" panose="020B0604020202020204" pitchFamily="34" charset="0"/>
              <a:buChar char="•"/>
            </a:pPr>
            <a:r>
              <a:rPr lang="es-ES" sz="2000" b="1" dirty="0"/>
              <a:t>B2C (Business </a:t>
            </a:r>
            <a:r>
              <a:rPr lang="es-ES" sz="2000" b="1" dirty="0" err="1"/>
              <a:t>to</a:t>
            </a:r>
            <a:r>
              <a:rPr lang="es-ES" sz="2000" b="1" dirty="0"/>
              <a:t> </a:t>
            </a:r>
            <a:r>
              <a:rPr lang="es-ES" sz="2000" b="1" dirty="0" err="1"/>
              <a:t>Customer</a:t>
            </a:r>
            <a:r>
              <a:rPr lang="es-ES" sz="2000" b="1" dirty="0"/>
              <a:t>). </a:t>
            </a:r>
            <a:r>
              <a:rPr lang="es-ES" sz="2000" dirty="0"/>
              <a:t>Transacciones entre empresas y consumidores finales. </a:t>
            </a:r>
          </a:p>
          <a:p>
            <a:pPr marL="342900" indent="-342900" algn="just">
              <a:lnSpc>
                <a:spcPct val="150000"/>
              </a:lnSpc>
              <a:buFont typeface="Arial" panose="020B0604020202020204" pitchFamily="34" charset="0"/>
              <a:buChar char="•"/>
            </a:pPr>
            <a:r>
              <a:rPr lang="es-ES" sz="2000" b="1" dirty="0"/>
              <a:t>Back-Office. </a:t>
            </a:r>
            <a:r>
              <a:rPr lang="es-ES" sz="2000" dirty="0"/>
              <a:t>Relación de actividades de carácter administrativo que tienen que ver con los procesos internos de una empresa. Mantienen a la empresa en funcionamiento. </a:t>
            </a:r>
          </a:p>
          <a:p>
            <a:pPr marL="342900" indent="-342900" algn="just">
              <a:lnSpc>
                <a:spcPct val="150000"/>
              </a:lnSpc>
              <a:buFont typeface="Arial" panose="020B0604020202020204" pitchFamily="34" charset="0"/>
              <a:buChar char="•"/>
            </a:pPr>
            <a:r>
              <a:rPr lang="es-ES" sz="2000" b="1" dirty="0" err="1"/>
              <a:t>BigData</a:t>
            </a:r>
            <a:r>
              <a:rPr lang="es-ES" sz="2000" dirty="0"/>
              <a:t>. Procesamiento de volúmenes muy grandes de datos de todo tipo. </a:t>
            </a:r>
          </a:p>
          <a:p>
            <a:pPr marL="342900" indent="-342900" algn="just">
              <a:lnSpc>
                <a:spcPct val="150000"/>
              </a:lnSpc>
              <a:buFont typeface="Arial" panose="020B0604020202020204" pitchFamily="34" charset="0"/>
              <a:buChar char="•"/>
            </a:pPr>
            <a:r>
              <a:rPr lang="es-ES" sz="2000" b="1" dirty="0"/>
              <a:t>Cloud Computing. </a:t>
            </a:r>
            <a:r>
              <a:rPr lang="es-ES" sz="2000" dirty="0"/>
              <a:t>Computación en la nube. Servicios de computación (hardware y software) proporcionados a través de la red internet. </a:t>
            </a:r>
          </a:p>
          <a:p>
            <a:pPr marL="342900" indent="-342900" algn="just">
              <a:lnSpc>
                <a:spcPct val="150000"/>
              </a:lnSpc>
              <a:buFont typeface="Arial" panose="020B0604020202020204" pitchFamily="34" charset="0"/>
              <a:buChar char="•"/>
            </a:pPr>
            <a:r>
              <a:rPr lang="es-ES" sz="2000" b="1" dirty="0"/>
              <a:t>e-</a:t>
            </a:r>
            <a:r>
              <a:rPr lang="es-ES" sz="2000" b="1" dirty="0" err="1"/>
              <a:t>commerce</a:t>
            </a:r>
            <a:r>
              <a:rPr lang="es-ES" sz="2000" b="1" dirty="0"/>
              <a:t>. </a:t>
            </a:r>
            <a:r>
              <a:rPr lang="es-ES" sz="2000" dirty="0"/>
              <a:t>Comercio electrónico. Compra y venta a través de internet.</a:t>
            </a:r>
          </a:p>
        </p:txBody>
      </p:sp>
    </p:spTree>
    <p:extLst>
      <p:ext uri="{BB962C8B-B14F-4D97-AF65-F5344CB8AC3E}">
        <p14:creationId xmlns:p14="http://schemas.microsoft.com/office/powerpoint/2010/main" val="2594095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Acrónimos</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342900" indent="-342900" algn="just">
              <a:lnSpc>
                <a:spcPct val="150000"/>
              </a:lnSpc>
              <a:buFont typeface="Arial" panose="020B0604020202020204" pitchFamily="34" charset="0"/>
              <a:buChar char="•"/>
            </a:pPr>
            <a:r>
              <a:rPr lang="es-ES" sz="2000" b="1" dirty="0"/>
              <a:t>ERP: </a:t>
            </a:r>
            <a:r>
              <a:rPr lang="es-ES" sz="2000" dirty="0"/>
              <a:t>Enterprise </a:t>
            </a:r>
            <a:r>
              <a:rPr lang="es-ES" sz="2000" dirty="0" err="1"/>
              <a:t>resource</a:t>
            </a:r>
            <a:r>
              <a:rPr lang="es-ES" sz="2000" dirty="0"/>
              <a:t> </a:t>
            </a:r>
            <a:r>
              <a:rPr lang="es-ES" sz="2000" dirty="0" err="1"/>
              <a:t>planning</a:t>
            </a:r>
            <a:r>
              <a:rPr lang="es-ES" sz="2000" dirty="0"/>
              <a:t>. Planificación de recursos empresariales </a:t>
            </a:r>
          </a:p>
          <a:p>
            <a:pPr marL="342900" indent="-342900" algn="just">
              <a:lnSpc>
                <a:spcPct val="150000"/>
              </a:lnSpc>
              <a:buFont typeface="Arial" panose="020B0604020202020204" pitchFamily="34" charset="0"/>
              <a:buChar char="•"/>
            </a:pPr>
            <a:r>
              <a:rPr lang="es-ES" sz="2000" b="1" dirty="0"/>
              <a:t>CRM: </a:t>
            </a:r>
            <a:r>
              <a:rPr lang="es-ES" sz="2000" dirty="0" err="1"/>
              <a:t>Customer</a:t>
            </a:r>
            <a:r>
              <a:rPr lang="es-ES" sz="2000" dirty="0"/>
              <a:t> </a:t>
            </a:r>
            <a:r>
              <a:rPr lang="es-ES" sz="2000" dirty="0" err="1"/>
              <a:t>relationship</a:t>
            </a:r>
            <a:r>
              <a:rPr lang="es-ES" sz="2000" dirty="0"/>
              <a:t> </a:t>
            </a:r>
            <a:r>
              <a:rPr lang="es-ES" sz="2000" dirty="0" err="1"/>
              <a:t>management</a:t>
            </a:r>
            <a:r>
              <a:rPr lang="es-ES" sz="2000" dirty="0"/>
              <a:t>. Gestión de la relación con los clientes </a:t>
            </a:r>
          </a:p>
          <a:p>
            <a:pPr marL="342900" indent="-342900" algn="just">
              <a:lnSpc>
                <a:spcPct val="150000"/>
              </a:lnSpc>
              <a:buFont typeface="Arial" panose="020B0604020202020204" pitchFamily="34" charset="0"/>
              <a:buChar char="•"/>
            </a:pPr>
            <a:r>
              <a:rPr lang="es-ES" sz="2000" b="1" dirty="0"/>
              <a:t>POS: </a:t>
            </a:r>
            <a:r>
              <a:rPr lang="es-ES" sz="2000" dirty="0"/>
              <a:t>Point </a:t>
            </a:r>
            <a:r>
              <a:rPr lang="es-ES" sz="2000" dirty="0" err="1"/>
              <a:t>of</a:t>
            </a:r>
            <a:r>
              <a:rPr lang="es-ES" sz="2000" dirty="0"/>
              <a:t> sale. Terminal punto de venta (TPV) </a:t>
            </a:r>
          </a:p>
          <a:p>
            <a:pPr marL="342900" indent="-342900" algn="just">
              <a:lnSpc>
                <a:spcPct val="150000"/>
              </a:lnSpc>
              <a:buFont typeface="Arial" panose="020B0604020202020204" pitchFamily="34" charset="0"/>
              <a:buChar char="•"/>
            </a:pPr>
            <a:r>
              <a:rPr lang="es-ES" sz="2000" b="1" dirty="0"/>
              <a:t>CMS: </a:t>
            </a:r>
            <a:r>
              <a:rPr lang="es-ES" sz="2000" dirty="0"/>
              <a:t>Content </a:t>
            </a:r>
            <a:r>
              <a:rPr lang="es-ES" sz="2000" dirty="0" err="1"/>
              <a:t>management</a:t>
            </a:r>
            <a:r>
              <a:rPr lang="es-ES" sz="2000" dirty="0"/>
              <a:t> </a:t>
            </a:r>
            <a:r>
              <a:rPr lang="es-ES" sz="2000" dirty="0" err="1"/>
              <a:t>system</a:t>
            </a:r>
            <a:r>
              <a:rPr lang="es-ES" sz="2000" dirty="0"/>
              <a:t>. Sistema de gestión de contenidos </a:t>
            </a:r>
          </a:p>
          <a:p>
            <a:pPr marL="342900" indent="-342900" algn="just">
              <a:lnSpc>
                <a:spcPct val="150000"/>
              </a:lnSpc>
              <a:buFont typeface="Arial" panose="020B0604020202020204" pitchFamily="34" charset="0"/>
              <a:buChar char="•"/>
            </a:pPr>
            <a:r>
              <a:rPr lang="es-ES" sz="2000" b="1" dirty="0"/>
              <a:t>DMS: </a:t>
            </a:r>
            <a:r>
              <a:rPr lang="es-ES" sz="2000" dirty="0" err="1"/>
              <a:t>Document</a:t>
            </a:r>
            <a:r>
              <a:rPr lang="es-ES" sz="2000" dirty="0"/>
              <a:t> </a:t>
            </a:r>
            <a:r>
              <a:rPr lang="es-ES" sz="2000" dirty="0" err="1"/>
              <a:t>management</a:t>
            </a:r>
            <a:r>
              <a:rPr lang="es-ES" sz="2000" dirty="0"/>
              <a:t> </a:t>
            </a:r>
            <a:r>
              <a:rPr lang="es-ES" sz="2000" dirty="0" err="1"/>
              <a:t>system</a:t>
            </a:r>
            <a:r>
              <a:rPr lang="es-ES" sz="2000" dirty="0"/>
              <a:t>. Sistema de gestión documental </a:t>
            </a:r>
          </a:p>
          <a:p>
            <a:pPr marL="342900" indent="-342900" algn="just">
              <a:lnSpc>
                <a:spcPct val="150000"/>
              </a:lnSpc>
              <a:buFont typeface="Arial" panose="020B0604020202020204" pitchFamily="34" charset="0"/>
              <a:buChar char="•"/>
            </a:pPr>
            <a:r>
              <a:rPr lang="es-ES" sz="2000" b="1" dirty="0"/>
              <a:t>KMS: </a:t>
            </a:r>
            <a:r>
              <a:rPr lang="es-ES" sz="2000" dirty="0" err="1"/>
              <a:t>Knowledge</a:t>
            </a:r>
            <a:r>
              <a:rPr lang="es-ES" sz="2000" dirty="0"/>
              <a:t> </a:t>
            </a:r>
            <a:r>
              <a:rPr lang="es-ES" sz="2000" dirty="0" err="1"/>
              <a:t>management</a:t>
            </a:r>
            <a:r>
              <a:rPr lang="es-ES" sz="2000" dirty="0"/>
              <a:t> </a:t>
            </a:r>
            <a:r>
              <a:rPr lang="es-ES" sz="2000" dirty="0" err="1"/>
              <a:t>system</a:t>
            </a:r>
            <a:r>
              <a:rPr lang="es-ES" sz="2000" dirty="0"/>
              <a:t>. Gestión del conocimiento </a:t>
            </a:r>
          </a:p>
          <a:p>
            <a:pPr marL="342900" indent="-342900" algn="just">
              <a:lnSpc>
                <a:spcPct val="150000"/>
              </a:lnSpc>
              <a:buFont typeface="Arial" panose="020B0604020202020204" pitchFamily="34" charset="0"/>
              <a:buChar char="•"/>
            </a:pPr>
            <a:r>
              <a:rPr lang="es-ES" sz="2000" b="1" dirty="0"/>
              <a:t>BI: </a:t>
            </a:r>
            <a:r>
              <a:rPr lang="es-ES" sz="2000" dirty="0"/>
              <a:t>Business </a:t>
            </a:r>
            <a:r>
              <a:rPr lang="es-ES" sz="2000" dirty="0" err="1"/>
              <a:t>intelligence</a:t>
            </a:r>
            <a:r>
              <a:rPr lang="es-ES" sz="2000" dirty="0"/>
              <a:t>. Inteligencia de negocio </a:t>
            </a:r>
          </a:p>
          <a:p>
            <a:pPr marL="342900" indent="-342900" algn="just">
              <a:lnSpc>
                <a:spcPct val="150000"/>
              </a:lnSpc>
              <a:buFont typeface="Arial" panose="020B0604020202020204" pitchFamily="34" charset="0"/>
              <a:buChar char="•"/>
            </a:pPr>
            <a:r>
              <a:rPr lang="es-ES" sz="2000" b="1" dirty="0"/>
              <a:t>DSS: </a:t>
            </a:r>
            <a:r>
              <a:rPr lang="es-ES" sz="2000" dirty="0" err="1"/>
              <a:t>Decision</a:t>
            </a:r>
            <a:r>
              <a:rPr lang="es-ES" sz="2000" dirty="0"/>
              <a:t> </a:t>
            </a:r>
            <a:r>
              <a:rPr lang="es-ES" sz="2000" dirty="0" err="1"/>
              <a:t>support</a:t>
            </a:r>
            <a:r>
              <a:rPr lang="es-ES" sz="2000" dirty="0"/>
              <a:t> </a:t>
            </a:r>
            <a:r>
              <a:rPr lang="es-ES" sz="2000" dirty="0" err="1"/>
              <a:t>system</a:t>
            </a:r>
            <a:r>
              <a:rPr lang="es-ES" sz="2000" dirty="0"/>
              <a:t>. Sistema de apoyo a la toma de decisiones </a:t>
            </a:r>
          </a:p>
          <a:p>
            <a:pPr marL="342900" indent="-342900" algn="just">
              <a:lnSpc>
                <a:spcPct val="150000"/>
              </a:lnSpc>
              <a:buFont typeface="Arial" panose="020B0604020202020204" pitchFamily="34" charset="0"/>
              <a:buChar char="•"/>
            </a:pPr>
            <a:r>
              <a:rPr lang="es-ES" sz="2000" b="1" dirty="0"/>
              <a:t>EIS: </a:t>
            </a:r>
            <a:r>
              <a:rPr lang="es-ES" sz="2000" dirty="0" err="1"/>
              <a:t>Executive</a:t>
            </a:r>
            <a:r>
              <a:rPr lang="es-ES" sz="2000" dirty="0"/>
              <a:t> </a:t>
            </a:r>
            <a:r>
              <a:rPr lang="es-ES" sz="2000" dirty="0" err="1"/>
              <a:t>information</a:t>
            </a:r>
            <a:r>
              <a:rPr lang="es-ES" sz="2000" dirty="0"/>
              <a:t> </a:t>
            </a:r>
            <a:r>
              <a:rPr lang="es-ES" sz="2000" dirty="0" err="1"/>
              <a:t>system</a:t>
            </a:r>
            <a:r>
              <a:rPr lang="es-ES" sz="2000" dirty="0"/>
              <a:t>. Sistemas de información ejecutiva </a:t>
            </a:r>
          </a:p>
          <a:p>
            <a:pPr marL="342900" indent="-342900" algn="just">
              <a:lnSpc>
                <a:spcPct val="150000"/>
              </a:lnSpc>
              <a:buFont typeface="Arial" panose="020B0604020202020204" pitchFamily="34" charset="0"/>
              <a:buChar char="•"/>
            </a:pPr>
            <a:r>
              <a:rPr lang="es-ES" sz="2000" b="1" dirty="0"/>
              <a:t>BSC: </a:t>
            </a:r>
            <a:r>
              <a:rPr lang="es-ES" sz="2000" dirty="0" err="1"/>
              <a:t>Balanced</a:t>
            </a:r>
            <a:r>
              <a:rPr lang="es-ES" sz="2000" dirty="0"/>
              <a:t> score </a:t>
            </a:r>
            <a:r>
              <a:rPr lang="es-ES" sz="2000" dirty="0" err="1"/>
              <a:t>card</a:t>
            </a:r>
            <a:r>
              <a:rPr lang="es-ES" sz="2000" dirty="0"/>
              <a:t>. Cuadro de mando integral </a:t>
            </a:r>
          </a:p>
          <a:p>
            <a:pPr marL="342900" indent="-342900" algn="just">
              <a:lnSpc>
                <a:spcPct val="150000"/>
              </a:lnSpc>
              <a:buFont typeface="Arial" panose="020B0604020202020204" pitchFamily="34" charset="0"/>
              <a:buChar char="•"/>
            </a:pPr>
            <a:r>
              <a:rPr lang="es-ES" sz="2000" b="1" dirty="0"/>
              <a:t>GIS: </a:t>
            </a:r>
            <a:r>
              <a:rPr lang="es-ES" sz="2000" dirty="0" err="1"/>
              <a:t>Geographical</a:t>
            </a:r>
            <a:r>
              <a:rPr lang="es-ES" sz="2000" dirty="0"/>
              <a:t> </a:t>
            </a:r>
            <a:r>
              <a:rPr lang="es-ES" sz="2000" dirty="0" err="1"/>
              <a:t>information</a:t>
            </a:r>
            <a:r>
              <a:rPr lang="es-ES" sz="2000" dirty="0"/>
              <a:t> </a:t>
            </a:r>
            <a:r>
              <a:rPr lang="es-ES" sz="2000" dirty="0" err="1"/>
              <a:t>system</a:t>
            </a:r>
            <a:r>
              <a:rPr lang="es-ES" sz="2000" dirty="0"/>
              <a:t>. Sistema de información </a:t>
            </a:r>
            <a:r>
              <a:rPr lang="es-ES" sz="2000" dirty="0" err="1"/>
              <a:t>geográfic</a:t>
            </a:r>
            <a:r>
              <a:rPr lang="az-Cyrl-AZ" sz="2000" dirty="0"/>
              <a:t>а </a:t>
            </a:r>
            <a:endParaRPr lang="es-ES" sz="2000" dirty="0"/>
          </a:p>
          <a:p>
            <a:pPr marL="342900" indent="-342900" algn="just">
              <a:lnSpc>
                <a:spcPct val="150000"/>
              </a:lnSpc>
              <a:buFont typeface="Arial" panose="020B0604020202020204" pitchFamily="34" charset="0"/>
              <a:buChar char="•"/>
            </a:pPr>
            <a:r>
              <a:rPr lang="es-ES" sz="2000" b="1" dirty="0"/>
              <a:t>Blog: </a:t>
            </a:r>
            <a:r>
              <a:rPr lang="es-ES" sz="2000" dirty="0" err="1"/>
              <a:t>Weblog</a:t>
            </a:r>
            <a:r>
              <a:rPr lang="es-ES" sz="2000" dirty="0"/>
              <a:t>. Bitácora</a:t>
            </a:r>
          </a:p>
        </p:txBody>
      </p:sp>
    </p:spTree>
    <p:extLst>
      <p:ext uri="{BB962C8B-B14F-4D97-AF65-F5344CB8AC3E}">
        <p14:creationId xmlns:p14="http://schemas.microsoft.com/office/powerpoint/2010/main" val="766727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27957" y="0"/>
            <a:ext cx="2476716" cy="850232"/>
          </a:xfrm>
        </p:spPr>
        <p:txBody>
          <a:bodyPr/>
          <a:lstStyle/>
          <a:p>
            <a:r>
              <a:rPr lang="en-US" dirty="0" err="1"/>
              <a:t>Acrónimos</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397274" y="1017548"/>
            <a:ext cx="10309041" cy="1254664"/>
          </a:xfrm>
        </p:spPr>
        <p:txBody>
          <a:bodyPr/>
          <a:lstStyle/>
          <a:p>
            <a:pPr marL="342900" indent="-342900" algn="just">
              <a:lnSpc>
                <a:spcPct val="150000"/>
              </a:lnSpc>
              <a:buFont typeface="Arial" panose="020B0604020202020204" pitchFamily="34" charset="0"/>
              <a:buChar char="•"/>
            </a:pPr>
            <a:r>
              <a:rPr lang="es-ES" sz="2000" b="1" dirty="0"/>
              <a:t>TPS</a:t>
            </a:r>
            <a:r>
              <a:rPr lang="es-ES" sz="2000" dirty="0"/>
              <a:t>: </a:t>
            </a:r>
            <a:r>
              <a:rPr lang="es-ES" sz="2000" dirty="0" err="1"/>
              <a:t>Transaction</a:t>
            </a:r>
            <a:r>
              <a:rPr lang="es-ES" sz="2000" dirty="0"/>
              <a:t> </a:t>
            </a:r>
            <a:r>
              <a:rPr lang="es-ES" sz="2000" dirty="0" err="1"/>
              <a:t>processing</a:t>
            </a:r>
            <a:r>
              <a:rPr lang="es-ES" sz="2000" dirty="0"/>
              <a:t> </a:t>
            </a:r>
            <a:r>
              <a:rPr lang="es-ES" sz="2000" dirty="0" err="1"/>
              <a:t>system</a:t>
            </a:r>
            <a:r>
              <a:rPr lang="es-ES" sz="2000" dirty="0"/>
              <a:t>. Sistema de procesamiento de transacciones </a:t>
            </a:r>
          </a:p>
          <a:p>
            <a:pPr marL="342900" indent="-342900" algn="just">
              <a:lnSpc>
                <a:spcPct val="150000"/>
              </a:lnSpc>
              <a:buFont typeface="Arial" panose="020B0604020202020204" pitchFamily="34" charset="0"/>
              <a:buChar char="•"/>
            </a:pPr>
            <a:r>
              <a:rPr lang="es-ES" sz="2000" b="1" dirty="0"/>
              <a:t>OAS: </a:t>
            </a:r>
            <a:r>
              <a:rPr lang="es-ES" sz="2000" dirty="0"/>
              <a:t>Office </a:t>
            </a:r>
            <a:r>
              <a:rPr lang="es-ES" sz="2000" dirty="0" err="1"/>
              <a:t>automation</a:t>
            </a:r>
            <a:r>
              <a:rPr lang="es-ES" sz="2000" dirty="0"/>
              <a:t> </a:t>
            </a:r>
            <a:r>
              <a:rPr lang="es-ES" sz="2000" dirty="0" err="1"/>
              <a:t>system</a:t>
            </a:r>
            <a:r>
              <a:rPr lang="es-ES" sz="2000" dirty="0"/>
              <a:t>. Sistema de automatización de oficinas </a:t>
            </a:r>
          </a:p>
          <a:p>
            <a:pPr marL="342900" indent="-342900" algn="just">
              <a:lnSpc>
                <a:spcPct val="150000"/>
              </a:lnSpc>
              <a:buFont typeface="Arial" panose="020B0604020202020204" pitchFamily="34" charset="0"/>
              <a:buChar char="•"/>
            </a:pPr>
            <a:r>
              <a:rPr lang="es-ES" sz="2000" b="1" dirty="0"/>
              <a:t>MRP: </a:t>
            </a:r>
            <a:r>
              <a:rPr lang="es-ES" sz="2000" dirty="0"/>
              <a:t>Material </a:t>
            </a:r>
            <a:r>
              <a:rPr lang="es-ES" sz="2000" dirty="0" err="1"/>
              <a:t>requirements</a:t>
            </a:r>
            <a:r>
              <a:rPr lang="es-ES" sz="2000" dirty="0"/>
              <a:t> </a:t>
            </a:r>
            <a:r>
              <a:rPr lang="es-ES" sz="2000" dirty="0" err="1"/>
              <a:t>planning</a:t>
            </a:r>
            <a:r>
              <a:rPr lang="es-ES" sz="2000" dirty="0"/>
              <a:t>. Planificación de los requisitos de material </a:t>
            </a:r>
          </a:p>
          <a:p>
            <a:pPr marL="342900" indent="-342900" algn="just">
              <a:lnSpc>
                <a:spcPct val="150000"/>
              </a:lnSpc>
              <a:buFont typeface="Arial" panose="020B0604020202020204" pitchFamily="34" charset="0"/>
              <a:buChar char="•"/>
            </a:pPr>
            <a:r>
              <a:rPr lang="es-ES" sz="2000" b="1" dirty="0"/>
              <a:t>MRPII: </a:t>
            </a:r>
            <a:r>
              <a:rPr lang="es-ES" sz="2000" dirty="0"/>
              <a:t>Manufacture </a:t>
            </a:r>
            <a:r>
              <a:rPr lang="es-ES" sz="2000" dirty="0" err="1"/>
              <a:t>resource</a:t>
            </a:r>
            <a:r>
              <a:rPr lang="es-ES" sz="2000" dirty="0"/>
              <a:t> </a:t>
            </a:r>
            <a:r>
              <a:rPr lang="es-ES" sz="2000" dirty="0" err="1"/>
              <a:t>planning</a:t>
            </a:r>
            <a:r>
              <a:rPr lang="es-ES" sz="2000" dirty="0"/>
              <a:t>. Planificación de los recursos de fabricación </a:t>
            </a:r>
          </a:p>
          <a:p>
            <a:pPr marL="342900" indent="-342900" algn="just">
              <a:lnSpc>
                <a:spcPct val="150000"/>
              </a:lnSpc>
              <a:buFont typeface="Arial" panose="020B0604020202020204" pitchFamily="34" charset="0"/>
              <a:buChar char="•"/>
            </a:pPr>
            <a:r>
              <a:rPr lang="es-ES" sz="2000" b="1" dirty="0"/>
              <a:t>PLM: </a:t>
            </a:r>
            <a:r>
              <a:rPr lang="es-ES" sz="2000" dirty="0" err="1"/>
              <a:t>Product</a:t>
            </a:r>
            <a:r>
              <a:rPr lang="es-ES" sz="2000" dirty="0"/>
              <a:t> </a:t>
            </a:r>
            <a:r>
              <a:rPr lang="es-ES" sz="2000" dirty="0" err="1"/>
              <a:t>lifecycle</a:t>
            </a:r>
            <a:r>
              <a:rPr lang="es-ES" sz="2000" dirty="0"/>
              <a:t> </a:t>
            </a:r>
            <a:r>
              <a:rPr lang="es-ES" sz="2000" dirty="0" err="1"/>
              <a:t>management</a:t>
            </a:r>
            <a:r>
              <a:rPr lang="es-ES" sz="2000" dirty="0"/>
              <a:t>. Gestión del ciclo de vida de productos </a:t>
            </a:r>
          </a:p>
          <a:p>
            <a:pPr marL="342900" indent="-342900" algn="just">
              <a:lnSpc>
                <a:spcPct val="150000"/>
              </a:lnSpc>
              <a:buFont typeface="Arial" panose="020B0604020202020204" pitchFamily="34" charset="0"/>
              <a:buChar char="•"/>
            </a:pPr>
            <a:r>
              <a:rPr lang="es-ES" sz="2000" b="1" dirty="0"/>
              <a:t>SCM: </a:t>
            </a:r>
            <a:r>
              <a:rPr lang="es-ES" sz="2000" dirty="0" err="1"/>
              <a:t>Supply</a:t>
            </a:r>
            <a:r>
              <a:rPr lang="es-ES" sz="2000" dirty="0"/>
              <a:t> </a:t>
            </a:r>
            <a:r>
              <a:rPr lang="es-ES" sz="2000" dirty="0" err="1"/>
              <a:t>chain</a:t>
            </a:r>
            <a:r>
              <a:rPr lang="es-ES" sz="2000" dirty="0"/>
              <a:t> </a:t>
            </a:r>
            <a:r>
              <a:rPr lang="es-ES" sz="2000" dirty="0" err="1"/>
              <a:t>management</a:t>
            </a:r>
            <a:r>
              <a:rPr lang="es-ES" sz="2000" dirty="0"/>
              <a:t>. Gestión de la cadena de suministro </a:t>
            </a:r>
          </a:p>
          <a:p>
            <a:pPr marL="342900" indent="-342900" algn="just">
              <a:lnSpc>
                <a:spcPct val="150000"/>
              </a:lnSpc>
              <a:buFont typeface="Arial" panose="020B0604020202020204" pitchFamily="34" charset="0"/>
              <a:buChar char="•"/>
            </a:pPr>
            <a:r>
              <a:rPr lang="es-ES" sz="2000" b="1" dirty="0"/>
              <a:t>SRM: </a:t>
            </a:r>
            <a:r>
              <a:rPr lang="es-ES" sz="2000" dirty="0" err="1"/>
              <a:t>Supplier</a:t>
            </a:r>
            <a:r>
              <a:rPr lang="es-ES" sz="2000" dirty="0"/>
              <a:t> </a:t>
            </a:r>
            <a:r>
              <a:rPr lang="es-ES" sz="2000" dirty="0" err="1"/>
              <a:t>relationship</a:t>
            </a:r>
            <a:r>
              <a:rPr lang="es-ES" sz="2000" dirty="0"/>
              <a:t> </a:t>
            </a:r>
            <a:r>
              <a:rPr lang="es-ES" sz="2000" dirty="0" err="1"/>
              <a:t>management</a:t>
            </a:r>
            <a:r>
              <a:rPr lang="es-ES" sz="2000" dirty="0"/>
              <a:t>. Gestión de la relación con proveedores </a:t>
            </a:r>
          </a:p>
          <a:p>
            <a:pPr marL="342900" indent="-342900" algn="just">
              <a:lnSpc>
                <a:spcPct val="150000"/>
              </a:lnSpc>
              <a:buFont typeface="Arial" panose="020B0604020202020204" pitchFamily="34" charset="0"/>
              <a:buChar char="•"/>
            </a:pPr>
            <a:r>
              <a:rPr lang="es-ES" sz="2000" b="1" dirty="0"/>
              <a:t>MIS: </a:t>
            </a:r>
            <a:r>
              <a:rPr lang="es-ES" sz="2000" dirty="0"/>
              <a:t>Management </a:t>
            </a:r>
            <a:r>
              <a:rPr lang="es-ES" sz="2000" dirty="0" err="1"/>
              <a:t>information</a:t>
            </a:r>
            <a:r>
              <a:rPr lang="es-ES" sz="2000" dirty="0"/>
              <a:t> </a:t>
            </a:r>
            <a:r>
              <a:rPr lang="es-ES" sz="2000" dirty="0" err="1"/>
              <a:t>system</a:t>
            </a:r>
            <a:r>
              <a:rPr lang="es-ES" sz="2000" dirty="0"/>
              <a:t>. Sistema de información de gestión (SIG) </a:t>
            </a:r>
          </a:p>
          <a:p>
            <a:pPr marL="342900" indent="-342900" algn="just">
              <a:lnSpc>
                <a:spcPct val="150000"/>
              </a:lnSpc>
              <a:buFont typeface="Arial" panose="020B0604020202020204" pitchFamily="34" charset="0"/>
              <a:buChar char="•"/>
            </a:pPr>
            <a:r>
              <a:rPr lang="es-ES" sz="2000" b="1" dirty="0"/>
              <a:t>BPM: </a:t>
            </a:r>
            <a:r>
              <a:rPr lang="es-ES" sz="2000" dirty="0"/>
              <a:t>Business </a:t>
            </a:r>
            <a:r>
              <a:rPr lang="es-ES" sz="2000" dirty="0" err="1"/>
              <a:t>process</a:t>
            </a:r>
            <a:r>
              <a:rPr lang="es-ES" sz="2000" dirty="0"/>
              <a:t> </a:t>
            </a:r>
            <a:r>
              <a:rPr lang="es-ES" sz="2000" dirty="0" err="1"/>
              <a:t>management</a:t>
            </a:r>
            <a:r>
              <a:rPr lang="es-ES" sz="2000" dirty="0"/>
              <a:t>. Administración de procesos de negocio .</a:t>
            </a:r>
          </a:p>
        </p:txBody>
      </p:sp>
    </p:spTree>
    <p:extLst>
      <p:ext uri="{BB962C8B-B14F-4D97-AF65-F5344CB8AC3E}">
        <p14:creationId xmlns:p14="http://schemas.microsoft.com/office/powerpoint/2010/main" val="147301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Sistemas</a:t>
            </a:r>
            <a:r>
              <a:rPr lang="en-US" dirty="0"/>
              <a:t> de gestion </a:t>
            </a:r>
            <a:r>
              <a:rPr lang="en-US" dirty="0" err="1"/>
              <a:t>empresarial</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365085"/>
            <a:ext cx="10309041" cy="1254664"/>
          </a:xfrm>
        </p:spPr>
        <p:txBody>
          <a:bodyPr/>
          <a:lstStyle/>
          <a:p>
            <a:pPr algn="l"/>
            <a:r>
              <a:rPr lang="es-ES" sz="2000" dirty="0"/>
              <a:t>Los </a:t>
            </a:r>
            <a:r>
              <a:rPr lang="es-ES" sz="2000" b="1" dirty="0"/>
              <a:t>sistemas de información de gestión empresarial </a:t>
            </a:r>
            <a:r>
              <a:rPr lang="es-ES" sz="2000" dirty="0"/>
              <a:t>son conjunto de </a:t>
            </a:r>
            <a:r>
              <a:rPr lang="es-ES" sz="2000" b="1" dirty="0"/>
              <a:t>herramientas y soluciones tecnológicas  </a:t>
            </a:r>
            <a:r>
              <a:rPr lang="es-ES" sz="2000" dirty="0"/>
              <a:t>muy útiles sin las que hoy día sería imposible sobrevivir como negocio. Se trata de soluciones basadas en las TIC orientados a resolver problemas empresariales como la revisión de los procesos, el control del flujo de trabajo (</a:t>
            </a:r>
            <a:r>
              <a:rPr lang="es-ES" sz="2000" dirty="0" err="1"/>
              <a:t>workflow</a:t>
            </a:r>
            <a:r>
              <a:rPr lang="es-ES" sz="2000" dirty="0"/>
              <a:t>) y, sobre todo, para el tratamiento centralizado de todos esos datos . </a:t>
            </a:r>
          </a:p>
          <a:p>
            <a:pPr algn="l"/>
            <a:endParaRPr lang="es-ES" sz="2000" dirty="0"/>
          </a:p>
          <a:p>
            <a:pPr algn="l"/>
            <a:r>
              <a:rPr lang="es-ES" sz="2000" dirty="0"/>
              <a:t>Estos sistemas están totalmente enfocados al negocio y por tanto se les llama también  sistemas de información empresariales </a:t>
            </a:r>
            <a:r>
              <a:rPr lang="es-ES" sz="2000" b="1" dirty="0"/>
              <a:t>(SIE) </a:t>
            </a:r>
            <a:r>
              <a:rPr lang="es-ES" sz="2000" dirty="0"/>
              <a:t>o gerenciales </a:t>
            </a:r>
            <a:r>
              <a:rPr lang="es-ES" sz="2000" b="1" dirty="0"/>
              <a:t>(SIG) </a:t>
            </a:r>
          </a:p>
        </p:txBody>
      </p:sp>
    </p:spTree>
    <p:extLst>
      <p:ext uri="{BB962C8B-B14F-4D97-AF65-F5344CB8AC3E}">
        <p14:creationId xmlns:p14="http://schemas.microsoft.com/office/powerpoint/2010/main" val="3754584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E0C7-3A80-5387-ADF8-40B3DF7E8ECC}"/>
              </a:ext>
            </a:extLst>
          </p:cNvPr>
          <p:cNvSpPr>
            <a:spLocks noGrp="1"/>
          </p:cNvSpPr>
          <p:nvPr>
            <p:ph type="title"/>
          </p:nvPr>
        </p:nvSpPr>
        <p:spPr>
          <a:xfrm>
            <a:off x="844000" y="886783"/>
            <a:ext cx="10504000" cy="1132258"/>
          </a:xfrm>
        </p:spPr>
        <p:txBody>
          <a:bodyPr/>
          <a:lstStyle/>
          <a:p>
            <a:pPr algn="l"/>
            <a:r>
              <a:rPr lang="en-US" dirty="0" err="1"/>
              <a:t>Sistemas</a:t>
            </a:r>
            <a:r>
              <a:rPr lang="en-US" dirty="0"/>
              <a:t> de gestion </a:t>
            </a:r>
            <a:r>
              <a:rPr lang="en-US" dirty="0" err="1"/>
              <a:t>empresarial</a:t>
            </a:r>
            <a:endParaRPr lang="en-US" dirty="0"/>
          </a:p>
        </p:txBody>
      </p:sp>
      <p:sp>
        <p:nvSpPr>
          <p:cNvPr id="4" name="Text Placeholder 3">
            <a:extLst>
              <a:ext uri="{FF2B5EF4-FFF2-40B4-BE49-F238E27FC236}">
                <a16:creationId xmlns:a16="http://schemas.microsoft.com/office/drawing/2014/main" id="{E67546DB-CA6C-E612-08C2-89B8638C8299}"/>
              </a:ext>
            </a:extLst>
          </p:cNvPr>
          <p:cNvSpPr>
            <a:spLocks noGrp="1"/>
          </p:cNvSpPr>
          <p:nvPr>
            <p:ph type="body" sz="quarter" idx="32"/>
          </p:nvPr>
        </p:nvSpPr>
        <p:spPr>
          <a:xfrm>
            <a:off x="1038958" y="2365085"/>
            <a:ext cx="10309041" cy="1254664"/>
          </a:xfrm>
        </p:spPr>
        <p:txBody>
          <a:bodyPr/>
          <a:lstStyle/>
          <a:p>
            <a:pPr algn="just"/>
            <a:r>
              <a:rPr lang="es-ES" sz="2000" dirty="0"/>
              <a:t>Proporcionan una </a:t>
            </a:r>
            <a:r>
              <a:rPr lang="es-ES" sz="2000" b="1" dirty="0"/>
              <a:t>gestión automatizada del negocio </a:t>
            </a:r>
            <a:r>
              <a:rPr lang="es-ES" sz="2000" dirty="0"/>
              <a:t>en sentido amplio. No solo se trata de aprovechar las aplicaciones de escritorio y de productividad personal como procesadores de texto, hojas de cálculo y bases de datos más o menos compartidas, sino desarrollar plataformas de uso simultáneo y común que incluyan los módulos específicos que sostienen todos los aspectos de las necesidades de administración de una empresa.</a:t>
            </a:r>
            <a:endParaRPr lang="es-ES" sz="2000" b="1" dirty="0"/>
          </a:p>
        </p:txBody>
      </p:sp>
    </p:spTree>
    <p:extLst>
      <p:ext uri="{BB962C8B-B14F-4D97-AF65-F5344CB8AC3E}">
        <p14:creationId xmlns:p14="http://schemas.microsoft.com/office/powerpoint/2010/main" val="3458901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theme1.xml><?xml version="1.0" encoding="utf-8"?>
<a:theme xmlns:a="http://schemas.openxmlformats.org/drawingml/2006/main" name="Custom">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ompany overview001">
      <a:majorFont>
        <a:latin typeface="Franklin Gothic Heavy"/>
        <a:ea typeface=""/>
        <a:cs typeface=""/>
      </a:majorFont>
      <a:minorFont>
        <a:latin typeface="Arial"/>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0D4B54-28E2-4923-AAAE-FE6B2DA9CE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0C76C-AAF9-4815-AD6C-88260D28D40A}">
  <ds:schemaRefs>
    <ds:schemaRef ds:uri="http://purl.org/dc/terms/"/>
    <ds:schemaRef ds:uri="http://www.w3.org/XML/1998/namespace"/>
    <ds:schemaRef ds:uri="http://schemas.microsoft.com/office/2006/documentManagement/types"/>
    <ds:schemaRef ds:uri="http://schemas.microsoft.com/office/2006/metadata/properties"/>
    <ds:schemaRef ds:uri="38de0ec0-4312-429b-9ba4-a6f7899b86f2"/>
    <ds:schemaRef ds:uri="http://purl.org/dc/elements/1.1/"/>
    <ds:schemaRef ds:uri="http://schemas.microsoft.com/office/infopath/2007/PartnerControls"/>
    <ds:schemaRef ds:uri="http://purl.org/dc/dcmitype/"/>
    <ds:schemaRef ds:uri="http://schemas.openxmlformats.org/package/2006/metadata/core-properties"/>
    <ds:schemaRef ds:uri="21705155-b4ce-4c69-95dc-4fd6cb8c5571"/>
    <ds:schemaRef ds:uri="http://schemas.microsoft.com/sharepoint/v3"/>
  </ds:schemaRefs>
</ds:datastoreItem>
</file>

<file path=customXml/itemProps3.xml><?xml version="1.0" encoding="utf-8"?>
<ds:datastoreItem xmlns:ds="http://schemas.openxmlformats.org/officeDocument/2006/customXml" ds:itemID="{5AD106A9-355A-41E8-8BB0-D23731FC86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876</TotalTime>
  <Words>5086</Words>
  <Application>Microsoft Office PowerPoint</Application>
  <PresentationFormat>Panorámica</PresentationFormat>
  <Paragraphs>453</Paragraphs>
  <Slides>73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73</vt:i4>
      </vt:variant>
    </vt:vector>
  </HeadingPairs>
  <TitlesOfParts>
    <vt:vector size="78" baseType="lpstr">
      <vt:lpstr>等线</vt:lpstr>
      <vt:lpstr>Aptos</vt:lpstr>
      <vt:lpstr>Arial</vt:lpstr>
      <vt:lpstr>Franklin Gothic Heavy</vt:lpstr>
      <vt:lpstr>Custom</vt:lpstr>
      <vt:lpstr>Sistemas de Gestión Empresarial</vt:lpstr>
      <vt:lpstr>Objetivos del tema</vt:lpstr>
      <vt:lpstr>Presentación de PowerPoint</vt:lpstr>
      <vt:lpstr>Objetivo de la empresa</vt:lpstr>
      <vt:lpstr>Objetivos del tema</vt:lpstr>
      <vt:lpstr>Para ello aparece la Gestión Empresarial</vt:lpstr>
      <vt:lpstr>Finalidad de la gestion empresarial</vt:lpstr>
      <vt:lpstr>Sistemas de gestion empresarial</vt:lpstr>
      <vt:lpstr>Sistemas de gestion empresarial</vt:lpstr>
      <vt:lpstr>Sistemas de gestion empresarial</vt:lpstr>
      <vt:lpstr>Historia de los SGE</vt:lpstr>
      <vt:lpstr>Presentación de PowerPoint</vt:lpstr>
      <vt:lpstr>Clasificación de los SGE</vt:lpstr>
      <vt:lpstr>Presentación de PowerPoint</vt:lpstr>
      <vt:lpstr>Presentación de PowerPoint</vt:lpstr>
      <vt:lpstr>Objetivos de un ERP</vt:lpstr>
      <vt:lpstr>Ejercicio.  ¿Cuáles son las principales características de un ERP?</vt:lpstr>
      <vt:lpstr>¿Cuáles son las principales características de un ERP?</vt:lpstr>
      <vt:lpstr>Presentación de PowerPoint</vt:lpstr>
      <vt:lpstr>Características de un CRM</vt:lpstr>
      <vt:lpstr>Ejercicio.  ¿Cuáles son los principals CRM del Mercado actual?</vt:lpstr>
      <vt:lpstr>Principales CRM del mercado</vt:lpstr>
      <vt:lpstr>Principales CRM del Mercado. Sales force</vt:lpstr>
      <vt:lpstr>Presentación de PowerPoint</vt:lpstr>
      <vt:lpstr>Presentación de PowerPoint</vt:lpstr>
      <vt:lpstr>Características de un BI</vt:lpstr>
      <vt:lpstr>Principales BI del mercado</vt:lpstr>
      <vt:lpstr>Presentación de PowerPoint</vt:lpstr>
      <vt:lpstr>Presentación de PowerPoint</vt:lpstr>
      <vt:lpstr>Ejercicio 1.1.  Uso de ERP en una empresa PYME. Aula virtual</vt:lpstr>
      <vt:lpstr>Ventajas de un ERP </vt:lpstr>
      <vt:lpstr>Desventajas de un ERP </vt:lpstr>
      <vt:lpstr>Presentación de PowerPoint</vt:lpstr>
      <vt:lpstr>¿Programar nuestro ERP o personalización de ERP?</vt:lpstr>
      <vt:lpstr>¿Por qué es recomendable utilizarlo?</vt:lpstr>
      <vt:lpstr>Ejercicio. ¿Cuales son los errores más comunes a la hora de instalar un ERP? ¿Y sus factores de éxito?</vt:lpstr>
      <vt:lpstr>Ejercicio. ¿Cuales son los errores más comunes a la hora de instalar un ERP?</vt:lpstr>
      <vt:lpstr>Ejercicio. Factores de éxito al instalar un ERP?</vt:lpstr>
      <vt:lpstr>Presentación de PowerPoint</vt:lpstr>
      <vt:lpstr>Presentación de PowerPoint</vt:lpstr>
      <vt:lpstr>Presentación de PowerPoint</vt:lpstr>
      <vt:lpstr>Presentación de PowerPoint</vt:lpstr>
      <vt:lpstr>Principales ERP comerciales</vt:lpstr>
      <vt:lpstr>Presentación de PowerPoint</vt:lpstr>
      <vt:lpstr>Principales ERP comerciales</vt:lpstr>
      <vt:lpstr>Presentación de PowerPoint</vt:lpstr>
      <vt:lpstr>Características de los ERP</vt:lpstr>
      <vt:lpstr>Características de los ERP</vt:lpstr>
      <vt:lpstr>Características de los ERP</vt:lpstr>
      <vt:lpstr>Módulos de un ERP</vt:lpstr>
      <vt:lpstr>Funciones de los principales módulos de un ERP </vt:lpstr>
      <vt:lpstr>Presentación de PowerPoint</vt:lpstr>
      <vt:lpstr>Presentación de PowerPoint</vt:lpstr>
      <vt:lpstr>Procesos de negocio</vt:lpstr>
      <vt:lpstr>Ejercicio. Dado estos procesos de la empresa, indica para cada uno de los siguientes procesos al menos 4 subprocesos asociados </vt:lpstr>
      <vt:lpstr>Presentación de PowerPoint</vt:lpstr>
      <vt:lpstr>Presentación de PowerPoint</vt:lpstr>
      <vt:lpstr>Presentación de PowerPoint</vt:lpstr>
      <vt:lpstr>Presentación de PowerPoint</vt:lpstr>
      <vt:lpstr>Ejercicio. ¿Cuales son las nuevas tendencias en ERP?</vt:lpstr>
      <vt:lpstr>Ejercicio. ¿Cuales son las nuevas tendencias en ERP</vt:lpstr>
      <vt:lpstr>Presentación de PowerPoint</vt:lpstr>
      <vt:lpstr>Presentación de PowerPoint</vt:lpstr>
      <vt:lpstr>Presentación de PowerPoint</vt:lpstr>
      <vt:lpstr>Glosario </vt:lpstr>
      <vt:lpstr>Glosario </vt:lpstr>
      <vt:lpstr>Glosario </vt:lpstr>
      <vt:lpstr>Glosario </vt:lpstr>
      <vt:lpstr>Glosario</vt:lpstr>
      <vt:lpstr>Glosario</vt:lpstr>
      <vt:lpstr>Glosario</vt:lpstr>
      <vt:lpstr>Acrónimos</vt:lpstr>
      <vt:lpstr>Acrónimos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Overview</dc:title>
  <dc:creator>profesor</dc:creator>
  <cp:lastModifiedBy>Barrera Ramirez, Milena</cp:lastModifiedBy>
  <cp:revision>107</cp:revision>
  <dcterms:created xsi:type="dcterms:W3CDTF">2025-09-22T19:07:45Z</dcterms:created>
  <dcterms:modified xsi:type="dcterms:W3CDTF">2025-09-25T06:32:45Z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